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32"/>
  </p:notesMasterIdLst>
  <p:sldIdLst>
    <p:sldId id="256" r:id="rId2"/>
    <p:sldId id="272" r:id="rId3"/>
    <p:sldId id="318" r:id="rId4"/>
    <p:sldId id="294" r:id="rId5"/>
    <p:sldId id="303" r:id="rId6"/>
    <p:sldId id="335" r:id="rId7"/>
    <p:sldId id="286" r:id="rId8"/>
    <p:sldId id="328" r:id="rId9"/>
    <p:sldId id="317" r:id="rId10"/>
    <p:sldId id="324" r:id="rId11"/>
    <p:sldId id="305" r:id="rId12"/>
    <p:sldId id="292" r:id="rId13"/>
    <p:sldId id="330" r:id="rId14"/>
    <p:sldId id="329" r:id="rId15"/>
    <p:sldId id="331" r:id="rId16"/>
    <p:sldId id="332" r:id="rId17"/>
    <p:sldId id="307" r:id="rId18"/>
    <p:sldId id="308" r:id="rId19"/>
    <p:sldId id="309" r:id="rId20"/>
    <p:sldId id="273" r:id="rId21"/>
    <p:sldId id="271" r:id="rId22"/>
    <p:sldId id="281" r:id="rId23"/>
    <p:sldId id="284" r:id="rId24"/>
    <p:sldId id="289" r:id="rId25"/>
    <p:sldId id="313" r:id="rId26"/>
    <p:sldId id="320" r:id="rId27"/>
    <p:sldId id="333" r:id="rId28"/>
    <p:sldId id="319" r:id="rId29"/>
    <p:sldId id="334" r:id="rId30"/>
    <p:sldId id="30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82381" autoAdjust="0"/>
  </p:normalViewPr>
  <p:slideViewPr>
    <p:cSldViewPr>
      <p:cViewPr>
        <p:scale>
          <a:sx n="70" d="100"/>
          <a:sy n="70" d="100"/>
        </p:scale>
        <p:origin x="-978" y="24"/>
      </p:cViewPr>
      <p:guideLst>
        <p:guide orient="horz" pos="2160"/>
        <p:guide pos="2880"/>
      </p:guideLst>
    </p:cSldViewPr>
  </p:slideViewPr>
  <p:outlineViewPr>
    <p:cViewPr>
      <p:scale>
        <a:sx n="33" d="100"/>
        <a:sy n="33" d="100"/>
      </p:scale>
      <p:origin x="0" y="3126"/>
    </p:cViewPr>
  </p:outlineViewPr>
  <p:notesTextViewPr>
    <p:cViewPr>
      <p:scale>
        <a:sx n="1" d="1"/>
        <a:sy n="1" d="1"/>
      </p:scale>
      <p:origin x="0" y="0"/>
    </p:cViewPr>
  </p:notesTextViewPr>
  <p:sorterViewPr>
    <p:cViewPr>
      <p:scale>
        <a:sx n="100" d="100"/>
        <a:sy n="100" d="100"/>
      </p:scale>
      <p:origin x="0" y="2784"/>
    </p:cViewPr>
  </p:sorterViewPr>
  <p:notesViewPr>
    <p:cSldViewPr>
      <p:cViewPr varScale="1">
        <p:scale>
          <a:sx n="69" d="100"/>
          <a:sy n="69" d="100"/>
        </p:scale>
        <p:origin x="-215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D34AF-3AFE-4926-AA3E-0EB58D40633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7B8249E-F7C0-4E5D-A117-D2F22BE818CD}">
      <dgm:prSet phldrT="[Text]" custT="1"/>
      <dgm:spPr/>
      <dgm:t>
        <a:bodyPr/>
        <a:lstStyle/>
        <a:p>
          <a:r>
            <a:rPr lang="en-US" sz="2400" dirty="0" smtClean="0"/>
            <a:t>RBCs:  Packed, washed, irradiated </a:t>
          </a:r>
          <a:endParaRPr lang="en-US" sz="2400" dirty="0"/>
        </a:p>
      </dgm:t>
    </dgm:pt>
    <dgm:pt modelId="{F9E7D679-8DB1-481F-8EB7-18B4852CA419}" type="parTrans" cxnId="{843B5723-1F39-4C22-AADD-295DD21B527A}">
      <dgm:prSet/>
      <dgm:spPr/>
      <dgm:t>
        <a:bodyPr/>
        <a:lstStyle/>
        <a:p>
          <a:endParaRPr lang="en-US"/>
        </a:p>
      </dgm:t>
    </dgm:pt>
    <dgm:pt modelId="{2545CBC7-A4CA-41A0-B77E-1C3C198AF778}" type="sibTrans" cxnId="{843B5723-1F39-4C22-AADD-295DD21B527A}">
      <dgm:prSet/>
      <dgm:spPr/>
      <dgm:t>
        <a:bodyPr/>
        <a:lstStyle/>
        <a:p>
          <a:endParaRPr lang="en-US"/>
        </a:p>
      </dgm:t>
    </dgm:pt>
    <dgm:pt modelId="{54C7796C-F26D-40D9-A743-90DE14CBF54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dirty="0" smtClean="0"/>
            <a:t>Indication: To </a:t>
          </a:r>
          <a:r>
            <a:rPr lang="en-US" sz="1800" b="0" i="0" dirty="0" smtClean="0"/>
            <a:t>increase the oxygen-carrying capacity in anemic patients.  Used for volume and hemodynamic stability in actively bleeding patients.</a:t>
          </a:r>
          <a:endParaRPr lang="en-US" sz="1800" dirty="0"/>
        </a:p>
      </dgm:t>
    </dgm:pt>
    <dgm:pt modelId="{C9747E72-86A9-4845-B4DE-8035A62A6A83}" type="parTrans" cxnId="{DA21FD4E-040C-4FDF-BC7E-77019139DCED}">
      <dgm:prSet/>
      <dgm:spPr/>
      <dgm:t>
        <a:bodyPr/>
        <a:lstStyle/>
        <a:p>
          <a:endParaRPr lang="en-US"/>
        </a:p>
      </dgm:t>
    </dgm:pt>
    <dgm:pt modelId="{6D7F012C-4D51-4503-A89F-C8FC4179C55F}" type="sibTrans" cxnId="{DA21FD4E-040C-4FDF-BC7E-77019139DCED}">
      <dgm:prSet/>
      <dgm:spPr/>
      <dgm:t>
        <a:bodyPr/>
        <a:lstStyle/>
        <a:p>
          <a:endParaRPr lang="en-US"/>
        </a:p>
      </dgm:t>
    </dgm:pt>
    <dgm:pt modelId="{5D6372CA-A27B-47A5-BDFC-070A7AE2CA08}">
      <dgm:prSet phldrT="[Text]" custT="1">
        <dgm:style>
          <a:lnRef idx="1">
            <a:schemeClr val="accent1"/>
          </a:lnRef>
          <a:fillRef idx="2">
            <a:schemeClr val="accent1"/>
          </a:fillRef>
          <a:effectRef idx="1">
            <a:schemeClr val="accent1"/>
          </a:effectRef>
          <a:fontRef idx="minor">
            <a:schemeClr val="dk1"/>
          </a:fontRef>
        </dgm:style>
      </dgm:prSet>
      <dgm:spPr/>
      <dgm:t>
        <a:bodyPr/>
        <a:lstStyle/>
        <a:p>
          <a:pPr>
            <a:spcBef>
              <a:spcPts val="600"/>
            </a:spcBef>
          </a:pPr>
          <a:endParaRPr lang="en-US" sz="1300" dirty="0" smtClean="0"/>
        </a:p>
        <a:p>
          <a:pPr>
            <a:spcBef>
              <a:spcPts val="600"/>
            </a:spcBef>
          </a:pPr>
          <a:r>
            <a:rPr lang="en-US" sz="1300" dirty="0" smtClean="0"/>
            <a:t>Must </a:t>
          </a:r>
          <a:r>
            <a:rPr lang="en-US" sz="1300" dirty="0" smtClean="0"/>
            <a:t>be ABO </a:t>
          </a:r>
          <a:r>
            <a:rPr lang="en-US" sz="1300" dirty="0" smtClean="0"/>
            <a:t>compatible</a:t>
          </a:r>
          <a:endParaRPr lang="en-US" altLang="en-US" sz="1300" dirty="0" smtClean="0"/>
        </a:p>
        <a:p>
          <a:pPr>
            <a:spcBef>
              <a:spcPts val="600"/>
            </a:spcBef>
          </a:pPr>
          <a:r>
            <a:rPr lang="en-US" altLang="en-US" sz="1300" dirty="0" smtClean="0"/>
            <a:t>70% Hct in pRBC compared to 40% Hct in whole blood</a:t>
          </a:r>
          <a:endParaRPr lang="en-US" sz="1300" dirty="0" smtClean="0"/>
        </a:p>
        <a:p>
          <a:pPr>
            <a:spcBef>
              <a:spcPts val="600"/>
            </a:spcBef>
          </a:pPr>
          <a:r>
            <a:rPr lang="en-US" sz="1300" dirty="0" smtClean="0"/>
            <a:t>Transfusion trigger: Hgb  7, or  case specific with Hgb 7-10 in patients with ischemic heart disease</a:t>
          </a:r>
        </a:p>
        <a:p>
          <a:pPr>
            <a:spcBef>
              <a:spcPts val="600"/>
            </a:spcBef>
          </a:pPr>
          <a:r>
            <a:rPr lang="en-US" sz="1300" dirty="0" smtClean="0"/>
            <a:t>Each unit increases Hgb by 1 </a:t>
          </a:r>
          <a:r>
            <a:rPr lang="en-US" sz="1300" dirty="0" smtClean="0"/>
            <a:t>gram/dl </a:t>
          </a:r>
          <a:r>
            <a:rPr lang="en-US" sz="1300" dirty="0" smtClean="0"/>
            <a:t>and increases hematocrit by 3%</a:t>
          </a:r>
        </a:p>
        <a:p>
          <a:pPr>
            <a:spcBef>
              <a:spcPts val="600"/>
            </a:spcBef>
          </a:pPr>
          <a:r>
            <a:rPr lang="en-US" sz="1300" dirty="0" smtClean="0"/>
            <a:t>Transfusion rate </a:t>
          </a:r>
          <a:r>
            <a:rPr lang="en-US" sz="1300" dirty="0" smtClean="0"/>
            <a:t>is per </a:t>
          </a:r>
          <a:r>
            <a:rPr lang="en-US" sz="1300" dirty="0" smtClean="0"/>
            <a:t>patient’s tolerance, less than 4 hours, with </a:t>
          </a:r>
          <a:r>
            <a:rPr lang="en-US" sz="1300" dirty="0" smtClean="0"/>
            <a:t>blood-y transfusion filter.</a:t>
          </a:r>
        </a:p>
        <a:p>
          <a:pPr>
            <a:spcBef>
              <a:spcPct val="0"/>
            </a:spcBef>
          </a:pPr>
          <a:endParaRPr lang="en-US" sz="1300" dirty="0" smtClean="0"/>
        </a:p>
      </dgm:t>
    </dgm:pt>
    <dgm:pt modelId="{0B1CC767-1BA6-416F-9E79-8B281D310BED}" type="parTrans" cxnId="{690DC784-E2F3-49DE-AC12-4A8D8901F927}">
      <dgm:prSet/>
      <dgm:spPr/>
      <dgm:t>
        <a:bodyPr/>
        <a:lstStyle/>
        <a:p>
          <a:endParaRPr lang="en-US"/>
        </a:p>
      </dgm:t>
    </dgm:pt>
    <dgm:pt modelId="{B4CCCC77-4823-4C00-A3EE-E5780B193AAB}" type="sibTrans" cxnId="{690DC784-E2F3-49DE-AC12-4A8D8901F927}">
      <dgm:prSet/>
      <dgm:spPr/>
      <dgm:t>
        <a:bodyPr/>
        <a:lstStyle/>
        <a:p>
          <a:endParaRPr lang="en-US"/>
        </a:p>
      </dgm:t>
    </dgm:pt>
    <dgm:pt modelId="{F4060E74-1120-4759-B41E-A386F13A866E}" type="pres">
      <dgm:prSet presAssocID="{734D34AF-3AFE-4926-AA3E-0EB58D40633C}" presName="linear" presStyleCnt="0">
        <dgm:presLayoutVars>
          <dgm:dir/>
          <dgm:animLvl val="lvl"/>
          <dgm:resizeHandles val="exact"/>
        </dgm:presLayoutVars>
      </dgm:prSet>
      <dgm:spPr/>
      <dgm:t>
        <a:bodyPr/>
        <a:lstStyle/>
        <a:p>
          <a:endParaRPr lang="en-US"/>
        </a:p>
      </dgm:t>
    </dgm:pt>
    <dgm:pt modelId="{DC9E0AEF-97A9-4FDB-A259-C79B71FF7876}" type="pres">
      <dgm:prSet presAssocID="{F7B8249E-F7C0-4E5D-A117-D2F22BE818CD}" presName="parentLin" presStyleCnt="0"/>
      <dgm:spPr/>
    </dgm:pt>
    <dgm:pt modelId="{5417A947-1E10-443E-BAC5-78565C182EFE}" type="pres">
      <dgm:prSet presAssocID="{F7B8249E-F7C0-4E5D-A117-D2F22BE818CD}" presName="parentLeftMargin" presStyleLbl="node1" presStyleIdx="0" presStyleCnt="3"/>
      <dgm:spPr/>
      <dgm:t>
        <a:bodyPr/>
        <a:lstStyle/>
        <a:p>
          <a:endParaRPr lang="en-US"/>
        </a:p>
      </dgm:t>
    </dgm:pt>
    <dgm:pt modelId="{778BA81C-9723-496A-9B9E-1B4658EBFC7C}" type="pres">
      <dgm:prSet presAssocID="{F7B8249E-F7C0-4E5D-A117-D2F22BE818CD}" presName="parentText" presStyleLbl="node1" presStyleIdx="0" presStyleCnt="3" custScaleX="142857">
        <dgm:presLayoutVars>
          <dgm:chMax val="0"/>
          <dgm:bulletEnabled val="1"/>
        </dgm:presLayoutVars>
      </dgm:prSet>
      <dgm:spPr/>
      <dgm:t>
        <a:bodyPr/>
        <a:lstStyle/>
        <a:p>
          <a:endParaRPr lang="en-US"/>
        </a:p>
      </dgm:t>
    </dgm:pt>
    <dgm:pt modelId="{72967E86-AAAE-4593-90AE-BBB77AFB5E33}" type="pres">
      <dgm:prSet presAssocID="{F7B8249E-F7C0-4E5D-A117-D2F22BE818CD}" presName="negativeSpace" presStyleCnt="0"/>
      <dgm:spPr/>
    </dgm:pt>
    <dgm:pt modelId="{D58F2138-7032-4BDE-9059-89DD067C20FB}" type="pres">
      <dgm:prSet presAssocID="{F7B8249E-F7C0-4E5D-A117-D2F22BE818CD}" presName="childText" presStyleLbl="conFgAcc1" presStyleIdx="0" presStyleCnt="3">
        <dgm:presLayoutVars>
          <dgm:bulletEnabled val="1"/>
        </dgm:presLayoutVars>
      </dgm:prSet>
      <dgm:spPr/>
    </dgm:pt>
    <dgm:pt modelId="{75177B89-333A-44A0-9C99-BF4146DCBFA1}" type="pres">
      <dgm:prSet presAssocID="{2545CBC7-A4CA-41A0-B77E-1C3C198AF778}" presName="spaceBetweenRectangles" presStyleCnt="0"/>
      <dgm:spPr/>
    </dgm:pt>
    <dgm:pt modelId="{ECF6A5BB-EFF6-4524-AC12-1AC10A193EAE}" type="pres">
      <dgm:prSet presAssocID="{54C7796C-F26D-40D9-A743-90DE14CBF549}" presName="parentLin" presStyleCnt="0"/>
      <dgm:spPr/>
    </dgm:pt>
    <dgm:pt modelId="{D78DB28E-E80B-46DA-85E9-AA3F1B52DBAB}" type="pres">
      <dgm:prSet presAssocID="{54C7796C-F26D-40D9-A743-90DE14CBF549}" presName="parentLeftMargin" presStyleLbl="node1" presStyleIdx="0" presStyleCnt="3"/>
      <dgm:spPr/>
      <dgm:t>
        <a:bodyPr/>
        <a:lstStyle/>
        <a:p>
          <a:endParaRPr lang="en-US"/>
        </a:p>
      </dgm:t>
    </dgm:pt>
    <dgm:pt modelId="{B74031CB-207E-4499-9688-C15EAC30360B}" type="pres">
      <dgm:prSet presAssocID="{54C7796C-F26D-40D9-A743-90DE14CBF549}" presName="parentText" presStyleLbl="node1" presStyleIdx="1" presStyleCnt="3" custScaleX="142857" custLinFactNeighborX="202" custLinFactNeighborY="-109">
        <dgm:presLayoutVars>
          <dgm:chMax val="0"/>
          <dgm:bulletEnabled val="1"/>
        </dgm:presLayoutVars>
      </dgm:prSet>
      <dgm:spPr/>
      <dgm:t>
        <a:bodyPr/>
        <a:lstStyle/>
        <a:p>
          <a:endParaRPr lang="en-US"/>
        </a:p>
      </dgm:t>
    </dgm:pt>
    <dgm:pt modelId="{2B4B8BB5-1D62-49D5-B5F3-49F7B34432A8}" type="pres">
      <dgm:prSet presAssocID="{54C7796C-F26D-40D9-A743-90DE14CBF549}" presName="negativeSpace" presStyleCnt="0"/>
      <dgm:spPr/>
    </dgm:pt>
    <dgm:pt modelId="{0626EDCE-C23B-4A4C-801B-DAED00689628}" type="pres">
      <dgm:prSet presAssocID="{54C7796C-F26D-40D9-A743-90DE14CBF549}" presName="childText" presStyleLbl="conFgAcc1" presStyleIdx="1" presStyleCnt="3">
        <dgm:presLayoutVars>
          <dgm:bulletEnabled val="1"/>
        </dgm:presLayoutVars>
      </dgm:prSet>
      <dgm:spPr/>
    </dgm:pt>
    <dgm:pt modelId="{2C55A5E9-3078-4AE3-9FFE-47FE6AC8F29E}" type="pres">
      <dgm:prSet presAssocID="{6D7F012C-4D51-4503-A89F-C8FC4179C55F}" presName="spaceBetweenRectangles" presStyleCnt="0"/>
      <dgm:spPr/>
    </dgm:pt>
    <dgm:pt modelId="{32C78F31-DB17-44F9-9B74-4060ACE6105C}" type="pres">
      <dgm:prSet presAssocID="{5D6372CA-A27B-47A5-BDFC-070A7AE2CA08}" presName="parentLin" presStyleCnt="0"/>
      <dgm:spPr/>
    </dgm:pt>
    <dgm:pt modelId="{B7C88971-7F4F-439E-8315-24536966740A}" type="pres">
      <dgm:prSet presAssocID="{5D6372CA-A27B-47A5-BDFC-070A7AE2CA08}" presName="parentLeftMargin" presStyleLbl="node1" presStyleIdx="1" presStyleCnt="3"/>
      <dgm:spPr/>
      <dgm:t>
        <a:bodyPr/>
        <a:lstStyle/>
        <a:p>
          <a:endParaRPr lang="en-US"/>
        </a:p>
      </dgm:t>
    </dgm:pt>
    <dgm:pt modelId="{B10F02F9-BF85-4EDE-8B54-C469AAF3663E}" type="pres">
      <dgm:prSet presAssocID="{5D6372CA-A27B-47A5-BDFC-070A7AE2CA08}" presName="parentText" presStyleLbl="node1" presStyleIdx="2" presStyleCnt="3" custScaleX="142423" custScaleY="139828">
        <dgm:presLayoutVars>
          <dgm:chMax val="0"/>
          <dgm:bulletEnabled val="1"/>
        </dgm:presLayoutVars>
      </dgm:prSet>
      <dgm:spPr/>
      <dgm:t>
        <a:bodyPr/>
        <a:lstStyle/>
        <a:p>
          <a:endParaRPr lang="en-US"/>
        </a:p>
      </dgm:t>
    </dgm:pt>
    <dgm:pt modelId="{A980C07F-94CE-452D-8211-702AC9538855}" type="pres">
      <dgm:prSet presAssocID="{5D6372CA-A27B-47A5-BDFC-070A7AE2CA08}" presName="negativeSpace" presStyleCnt="0"/>
      <dgm:spPr/>
    </dgm:pt>
    <dgm:pt modelId="{F0EBDA56-5AC0-4ED1-AF24-14C513479D64}" type="pres">
      <dgm:prSet presAssocID="{5D6372CA-A27B-47A5-BDFC-070A7AE2CA08}" presName="childText" presStyleLbl="conFgAcc1" presStyleIdx="2" presStyleCnt="3">
        <dgm:presLayoutVars>
          <dgm:bulletEnabled val="1"/>
        </dgm:presLayoutVars>
      </dgm:prSet>
      <dgm:spPr/>
    </dgm:pt>
  </dgm:ptLst>
  <dgm:cxnLst>
    <dgm:cxn modelId="{1811DB13-5779-4984-A6EF-CF7AA1671A27}" type="presOf" srcId="{F7B8249E-F7C0-4E5D-A117-D2F22BE818CD}" destId="{778BA81C-9723-496A-9B9E-1B4658EBFC7C}" srcOrd="1" destOrd="0" presId="urn:microsoft.com/office/officeart/2005/8/layout/list1"/>
    <dgm:cxn modelId="{690DC784-E2F3-49DE-AC12-4A8D8901F927}" srcId="{734D34AF-3AFE-4926-AA3E-0EB58D40633C}" destId="{5D6372CA-A27B-47A5-BDFC-070A7AE2CA08}" srcOrd="2" destOrd="0" parTransId="{0B1CC767-1BA6-416F-9E79-8B281D310BED}" sibTransId="{B4CCCC77-4823-4C00-A3EE-E5780B193AAB}"/>
    <dgm:cxn modelId="{8E7D3DCD-9BD0-483C-A14D-74384499D1A0}" type="presOf" srcId="{5D6372CA-A27B-47A5-BDFC-070A7AE2CA08}" destId="{B10F02F9-BF85-4EDE-8B54-C469AAF3663E}" srcOrd="1" destOrd="0" presId="urn:microsoft.com/office/officeart/2005/8/layout/list1"/>
    <dgm:cxn modelId="{96375006-6F69-4439-98D7-319C5CA1E16F}" type="presOf" srcId="{54C7796C-F26D-40D9-A743-90DE14CBF549}" destId="{D78DB28E-E80B-46DA-85E9-AA3F1B52DBAB}" srcOrd="0" destOrd="0" presId="urn:microsoft.com/office/officeart/2005/8/layout/list1"/>
    <dgm:cxn modelId="{DA21FD4E-040C-4FDF-BC7E-77019139DCED}" srcId="{734D34AF-3AFE-4926-AA3E-0EB58D40633C}" destId="{54C7796C-F26D-40D9-A743-90DE14CBF549}" srcOrd="1" destOrd="0" parTransId="{C9747E72-86A9-4845-B4DE-8035A62A6A83}" sibTransId="{6D7F012C-4D51-4503-A89F-C8FC4179C55F}"/>
    <dgm:cxn modelId="{843B5723-1F39-4C22-AADD-295DD21B527A}" srcId="{734D34AF-3AFE-4926-AA3E-0EB58D40633C}" destId="{F7B8249E-F7C0-4E5D-A117-D2F22BE818CD}" srcOrd="0" destOrd="0" parTransId="{F9E7D679-8DB1-481F-8EB7-18B4852CA419}" sibTransId="{2545CBC7-A4CA-41A0-B77E-1C3C198AF778}"/>
    <dgm:cxn modelId="{6E58EB9B-7F6D-4D94-968B-88F058944AB3}" type="presOf" srcId="{734D34AF-3AFE-4926-AA3E-0EB58D40633C}" destId="{F4060E74-1120-4759-B41E-A386F13A866E}" srcOrd="0" destOrd="0" presId="urn:microsoft.com/office/officeart/2005/8/layout/list1"/>
    <dgm:cxn modelId="{F95873B8-7BD1-4739-8154-2BA950E1BB28}" type="presOf" srcId="{5D6372CA-A27B-47A5-BDFC-070A7AE2CA08}" destId="{B7C88971-7F4F-439E-8315-24536966740A}" srcOrd="0" destOrd="0" presId="urn:microsoft.com/office/officeart/2005/8/layout/list1"/>
    <dgm:cxn modelId="{655C0711-5620-40E3-B7A1-38FC264CCE4B}" type="presOf" srcId="{F7B8249E-F7C0-4E5D-A117-D2F22BE818CD}" destId="{5417A947-1E10-443E-BAC5-78565C182EFE}" srcOrd="0" destOrd="0" presId="urn:microsoft.com/office/officeart/2005/8/layout/list1"/>
    <dgm:cxn modelId="{EEBFEF00-B85C-4458-84A6-2C8B93A34A8C}" type="presOf" srcId="{54C7796C-F26D-40D9-A743-90DE14CBF549}" destId="{B74031CB-207E-4499-9688-C15EAC30360B}" srcOrd="1" destOrd="0" presId="urn:microsoft.com/office/officeart/2005/8/layout/list1"/>
    <dgm:cxn modelId="{F734E76F-FA10-4863-A1E4-7916CA37BAE9}" type="presParOf" srcId="{F4060E74-1120-4759-B41E-A386F13A866E}" destId="{DC9E0AEF-97A9-4FDB-A259-C79B71FF7876}" srcOrd="0" destOrd="0" presId="urn:microsoft.com/office/officeart/2005/8/layout/list1"/>
    <dgm:cxn modelId="{2DD9437A-50AE-4E32-BC1D-9B7D38439CD1}" type="presParOf" srcId="{DC9E0AEF-97A9-4FDB-A259-C79B71FF7876}" destId="{5417A947-1E10-443E-BAC5-78565C182EFE}" srcOrd="0" destOrd="0" presId="urn:microsoft.com/office/officeart/2005/8/layout/list1"/>
    <dgm:cxn modelId="{7CF34A84-35A3-450C-8776-902349A3C980}" type="presParOf" srcId="{DC9E0AEF-97A9-4FDB-A259-C79B71FF7876}" destId="{778BA81C-9723-496A-9B9E-1B4658EBFC7C}" srcOrd="1" destOrd="0" presId="urn:microsoft.com/office/officeart/2005/8/layout/list1"/>
    <dgm:cxn modelId="{C5294024-5ADF-49C8-8EB7-9DB655AD1EB3}" type="presParOf" srcId="{F4060E74-1120-4759-B41E-A386F13A866E}" destId="{72967E86-AAAE-4593-90AE-BBB77AFB5E33}" srcOrd="1" destOrd="0" presId="urn:microsoft.com/office/officeart/2005/8/layout/list1"/>
    <dgm:cxn modelId="{53454EB0-6B6C-4F90-8E13-99BA0891B8F3}" type="presParOf" srcId="{F4060E74-1120-4759-B41E-A386F13A866E}" destId="{D58F2138-7032-4BDE-9059-89DD067C20FB}" srcOrd="2" destOrd="0" presId="urn:microsoft.com/office/officeart/2005/8/layout/list1"/>
    <dgm:cxn modelId="{09F781D8-2C6E-41E5-AC72-AA72DA095249}" type="presParOf" srcId="{F4060E74-1120-4759-B41E-A386F13A866E}" destId="{75177B89-333A-44A0-9C99-BF4146DCBFA1}" srcOrd="3" destOrd="0" presId="urn:microsoft.com/office/officeart/2005/8/layout/list1"/>
    <dgm:cxn modelId="{438BE4D7-F447-4E41-B083-98CDFE6E10D3}" type="presParOf" srcId="{F4060E74-1120-4759-B41E-A386F13A866E}" destId="{ECF6A5BB-EFF6-4524-AC12-1AC10A193EAE}" srcOrd="4" destOrd="0" presId="urn:microsoft.com/office/officeart/2005/8/layout/list1"/>
    <dgm:cxn modelId="{E5A71C04-D2BB-4496-A455-657220A0CA7A}" type="presParOf" srcId="{ECF6A5BB-EFF6-4524-AC12-1AC10A193EAE}" destId="{D78DB28E-E80B-46DA-85E9-AA3F1B52DBAB}" srcOrd="0" destOrd="0" presId="urn:microsoft.com/office/officeart/2005/8/layout/list1"/>
    <dgm:cxn modelId="{0E201E1E-9F7B-4D2B-9F5A-5F7994F31019}" type="presParOf" srcId="{ECF6A5BB-EFF6-4524-AC12-1AC10A193EAE}" destId="{B74031CB-207E-4499-9688-C15EAC30360B}" srcOrd="1" destOrd="0" presId="urn:microsoft.com/office/officeart/2005/8/layout/list1"/>
    <dgm:cxn modelId="{E67FC2F6-4CEE-4373-8A85-E2B22DC8A526}" type="presParOf" srcId="{F4060E74-1120-4759-B41E-A386F13A866E}" destId="{2B4B8BB5-1D62-49D5-B5F3-49F7B34432A8}" srcOrd="5" destOrd="0" presId="urn:microsoft.com/office/officeart/2005/8/layout/list1"/>
    <dgm:cxn modelId="{AB42C5F8-120D-4866-A708-35A71AEC6F0D}" type="presParOf" srcId="{F4060E74-1120-4759-B41E-A386F13A866E}" destId="{0626EDCE-C23B-4A4C-801B-DAED00689628}" srcOrd="6" destOrd="0" presId="urn:microsoft.com/office/officeart/2005/8/layout/list1"/>
    <dgm:cxn modelId="{AD0CACAE-2270-4B21-B446-F69C4AB789FC}" type="presParOf" srcId="{F4060E74-1120-4759-B41E-A386F13A866E}" destId="{2C55A5E9-3078-4AE3-9FFE-47FE6AC8F29E}" srcOrd="7" destOrd="0" presId="urn:microsoft.com/office/officeart/2005/8/layout/list1"/>
    <dgm:cxn modelId="{1B474468-7504-4FFE-8DF7-0827828F1EB4}" type="presParOf" srcId="{F4060E74-1120-4759-B41E-A386F13A866E}" destId="{32C78F31-DB17-44F9-9B74-4060ACE6105C}" srcOrd="8" destOrd="0" presId="urn:microsoft.com/office/officeart/2005/8/layout/list1"/>
    <dgm:cxn modelId="{57B90749-A4A7-4A05-95A6-34B13ABCB5D8}" type="presParOf" srcId="{32C78F31-DB17-44F9-9B74-4060ACE6105C}" destId="{B7C88971-7F4F-439E-8315-24536966740A}" srcOrd="0" destOrd="0" presId="urn:microsoft.com/office/officeart/2005/8/layout/list1"/>
    <dgm:cxn modelId="{8AC24019-9A27-4469-989E-4980C198E891}" type="presParOf" srcId="{32C78F31-DB17-44F9-9B74-4060ACE6105C}" destId="{B10F02F9-BF85-4EDE-8B54-C469AAF3663E}" srcOrd="1" destOrd="0" presId="urn:microsoft.com/office/officeart/2005/8/layout/list1"/>
    <dgm:cxn modelId="{A8304192-62DF-4B5C-959C-7E8EB0147304}" type="presParOf" srcId="{F4060E74-1120-4759-B41E-A386F13A866E}" destId="{A980C07F-94CE-452D-8211-702AC9538855}" srcOrd="9" destOrd="0" presId="urn:microsoft.com/office/officeart/2005/8/layout/list1"/>
    <dgm:cxn modelId="{26F352E9-129E-4EAD-9D39-39EE2C3AAF1B}" type="presParOf" srcId="{F4060E74-1120-4759-B41E-A386F13A866E}" destId="{F0EBDA56-5AC0-4ED1-AF24-14C513479D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45F913-4070-44AF-B460-CDE94622DD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8FC67F-872F-4004-A670-0CBA3A588531}">
      <dgm:prSet phldrT="[Text]"/>
      <dgm:spPr/>
      <dgm:t>
        <a:bodyPr/>
        <a:lstStyle/>
        <a:p>
          <a:r>
            <a:rPr lang="en-US" dirty="0" smtClean="0"/>
            <a:t>FFP</a:t>
          </a:r>
          <a:endParaRPr lang="en-US" dirty="0"/>
        </a:p>
      </dgm:t>
    </dgm:pt>
    <dgm:pt modelId="{A3E3A38D-ACDB-4979-A078-EC49BDEAD771}" type="parTrans" cxnId="{F94310BF-7750-4AB7-A1D2-02A492314A9D}">
      <dgm:prSet/>
      <dgm:spPr/>
      <dgm:t>
        <a:bodyPr/>
        <a:lstStyle/>
        <a:p>
          <a:endParaRPr lang="en-US"/>
        </a:p>
      </dgm:t>
    </dgm:pt>
    <dgm:pt modelId="{CA9FF163-1201-4156-9207-EF7608D4991B}" type="sibTrans" cxnId="{F94310BF-7750-4AB7-A1D2-02A492314A9D}">
      <dgm:prSet/>
      <dgm:spPr/>
      <dgm:t>
        <a:bodyPr/>
        <a:lstStyle/>
        <a:p>
          <a:endParaRPr lang="en-US"/>
        </a:p>
      </dgm:t>
    </dgm:pt>
    <dgm:pt modelId="{709E11AD-5BBA-4CD8-BD95-47D9750AA58E}">
      <dgm:prSet phldrT="[Text]" custT="1"/>
      <dgm:spPr/>
      <dgm:t>
        <a:bodyPr/>
        <a:lstStyle/>
        <a:p>
          <a:r>
            <a:rPr lang="en-US" sz="1300" dirty="0" smtClean="0">
              <a:latin typeface="+mj-lt"/>
            </a:rPr>
            <a:t>Plasma</a:t>
          </a:r>
          <a:endParaRPr lang="en-US" sz="1300" dirty="0">
            <a:latin typeface="+mj-lt"/>
          </a:endParaRPr>
        </a:p>
      </dgm:t>
    </dgm:pt>
    <dgm:pt modelId="{F7DDEB2A-85D9-4343-BF46-1C9CBD8A2438}" type="parTrans" cxnId="{B5EB0490-D7D0-4F75-927A-C6C4D0959CF0}">
      <dgm:prSet/>
      <dgm:spPr/>
      <dgm:t>
        <a:bodyPr/>
        <a:lstStyle/>
        <a:p>
          <a:endParaRPr lang="en-US"/>
        </a:p>
      </dgm:t>
    </dgm:pt>
    <dgm:pt modelId="{98649331-90B9-4299-9F38-CF8410AFEB30}" type="sibTrans" cxnId="{B5EB0490-D7D0-4F75-927A-C6C4D0959CF0}">
      <dgm:prSet/>
      <dgm:spPr/>
      <dgm:t>
        <a:bodyPr/>
        <a:lstStyle/>
        <a:p>
          <a:endParaRPr lang="en-US"/>
        </a:p>
      </dgm:t>
    </dgm:pt>
    <dgm:pt modelId="{AB051E79-D212-4892-A03F-6B158692F4B6}">
      <dgm:prSet phldrT="[Text]"/>
      <dgm:spPr/>
      <dgm:t>
        <a:bodyPr/>
        <a:lstStyle/>
        <a:p>
          <a:r>
            <a:rPr lang="en-US" dirty="0" smtClean="0"/>
            <a:t>Indications</a:t>
          </a:r>
          <a:endParaRPr lang="en-US" dirty="0"/>
        </a:p>
      </dgm:t>
    </dgm:pt>
    <dgm:pt modelId="{8E778961-0814-449A-8B3C-795A3BD44963}" type="parTrans" cxnId="{62E9F990-FF83-43C0-A2D4-1658845E6C7B}">
      <dgm:prSet/>
      <dgm:spPr/>
      <dgm:t>
        <a:bodyPr/>
        <a:lstStyle/>
        <a:p>
          <a:endParaRPr lang="en-US"/>
        </a:p>
      </dgm:t>
    </dgm:pt>
    <dgm:pt modelId="{780C5F93-7968-4772-B413-0CFD41C35B2D}" type="sibTrans" cxnId="{62E9F990-FF83-43C0-A2D4-1658845E6C7B}">
      <dgm:prSet/>
      <dgm:spPr/>
      <dgm:t>
        <a:bodyPr/>
        <a:lstStyle/>
        <a:p>
          <a:endParaRPr lang="en-US"/>
        </a:p>
      </dgm:t>
    </dgm:pt>
    <dgm:pt modelId="{1A54CE21-784A-4ECE-9C06-9F95FF304F72}">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Reverse effects of Coumadin- If time allows use Vit. K first (6-8 hours)</a:t>
          </a:r>
          <a:endParaRPr lang="en-US" sz="1400" dirty="0"/>
        </a:p>
      </dgm:t>
    </dgm:pt>
    <dgm:pt modelId="{74B61D36-1156-4E9F-87B6-7B39954CA002}" type="parTrans" cxnId="{BDB88E26-3001-42ED-909F-8A2D79628154}">
      <dgm:prSet/>
      <dgm:spPr/>
      <dgm:t>
        <a:bodyPr/>
        <a:lstStyle/>
        <a:p>
          <a:endParaRPr lang="en-US"/>
        </a:p>
      </dgm:t>
    </dgm:pt>
    <dgm:pt modelId="{9B8F623A-F455-41E0-84C7-34CE7E28CD9F}" type="sibTrans" cxnId="{BDB88E26-3001-42ED-909F-8A2D79628154}">
      <dgm:prSet/>
      <dgm:spPr/>
      <dgm:t>
        <a:bodyPr/>
        <a:lstStyle/>
        <a:p>
          <a:endParaRPr lang="en-US"/>
        </a:p>
      </dgm:t>
    </dgm:pt>
    <dgm:pt modelId="{097973A9-CFE1-45A3-8190-9C9C2C68B662}">
      <dgm:prSet phldrT="[Text]"/>
      <dgm:spPr/>
      <dgm:t>
        <a:bodyPr/>
        <a:lstStyle/>
        <a:p>
          <a:r>
            <a:rPr lang="en-US" dirty="0" smtClean="0"/>
            <a:t>Additional Information</a:t>
          </a:r>
          <a:endParaRPr lang="en-US" dirty="0"/>
        </a:p>
      </dgm:t>
    </dgm:pt>
    <dgm:pt modelId="{EE1EDA43-1A04-44EA-9E1C-FF3D26C7F120}" type="parTrans" cxnId="{F4115996-9B33-412F-BE1E-355E948BD104}">
      <dgm:prSet/>
      <dgm:spPr/>
      <dgm:t>
        <a:bodyPr/>
        <a:lstStyle/>
        <a:p>
          <a:endParaRPr lang="en-US"/>
        </a:p>
      </dgm:t>
    </dgm:pt>
    <dgm:pt modelId="{4E5D47BE-3854-4965-BC7A-6734FA6A5D3A}" type="sibTrans" cxnId="{F4115996-9B33-412F-BE1E-355E948BD104}">
      <dgm:prSet/>
      <dgm:spPr/>
      <dgm:t>
        <a:bodyPr/>
        <a:lstStyle/>
        <a:p>
          <a:endParaRPr lang="en-US"/>
        </a:p>
      </dgm:t>
    </dgm:pt>
    <dgm:pt modelId="{A08EEED4-8A46-4102-8F0C-BFEF59892053}">
      <dgm:prSet phldrT="[Text]" custT="1"/>
      <dgm:spPr>
        <a:solidFill>
          <a:schemeClr val="accent3">
            <a:lumMod val="40000"/>
            <a:lumOff val="60000"/>
            <a:alpha val="90000"/>
          </a:schemeClr>
        </a:solidFill>
      </dgm:spPr>
      <dgm:t>
        <a:bodyPr/>
        <a:lstStyle/>
        <a:p>
          <a:pPr>
            <a:spcBef>
              <a:spcPts val="1200"/>
            </a:spcBef>
            <a:spcAft>
              <a:spcPts val="1200"/>
            </a:spcAft>
          </a:pPr>
          <a:r>
            <a:rPr lang="en-US" sz="1400" dirty="0" smtClean="0"/>
            <a:t>FFP is stored in frozen state for up to 1 year-thawed in water bath</a:t>
          </a:r>
          <a:endParaRPr lang="en-US" sz="1400" dirty="0"/>
        </a:p>
      </dgm:t>
    </dgm:pt>
    <dgm:pt modelId="{4B312948-A5DA-4D94-9E83-FEE724B50B37}" type="parTrans" cxnId="{248382B7-CE91-4C02-80EE-495E8C8D9EF7}">
      <dgm:prSet/>
      <dgm:spPr/>
      <dgm:t>
        <a:bodyPr/>
        <a:lstStyle/>
        <a:p>
          <a:endParaRPr lang="en-US"/>
        </a:p>
      </dgm:t>
    </dgm:pt>
    <dgm:pt modelId="{AF89BF7A-56CF-4430-A03A-FD88A454BCEE}" type="sibTrans" cxnId="{248382B7-CE91-4C02-80EE-495E8C8D9EF7}">
      <dgm:prSet/>
      <dgm:spPr/>
      <dgm:t>
        <a:bodyPr/>
        <a:lstStyle/>
        <a:p>
          <a:endParaRPr lang="en-US"/>
        </a:p>
      </dgm:t>
    </dgm:pt>
    <dgm:pt modelId="{7BB0785F-56E7-471C-BA7C-B19E597FE17E}">
      <dgm:prSet custT="1"/>
      <dgm:spPr>
        <a:solidFill>
          <a:schemeClr val="accent3">
            <a:lumMod val="40000"/>
            <a:lumOff val="60000"/>
            <a:alpha val="90000"/>
          </a:schemeClr>
        </a:solidFill>
      </dgm:spPr>
      <dgm:t>
        <a:bodyPr/>
        <a:lstStyle/>
        <a:p>
          <a:pPr>
            <a:spcBef>
              <a:spcPts val="1200"/>
            </a:spcBef>
            <a:spcAft>
              <a:spcPts val="1200"/>
            </a:spcAft>
          </a:pPr>
          <a:r>
            <a:rPr lang="en-US" sz="1400" dirty="0" smtClean="0"/>
            <a:t>Use standard blood filter, prime with NS</a:t>
          </a:r>
          <a:endParaRPr lang="en-US" sz="1400" dirty="0"/>
        </a:p>
      </dgm:t>
    </dgm:pt>
    <dgm:pt modelId="{496DBAE1-AB96-4CBB-9FB3-1D7F86CB7326}" type="parTrans" cxnId="{81138AB9-3B50-477A-BE55-FD8C89344561}">
      <dgm:prSet/>
      <dgm:spPr/>
      <dgm:t>
        <a:bodyPr/>
        <a:lstStyle/>
        <a:p>
          <a:endParaRPr lang="en-US"/>
        </a:p>
      </dgm:t>
    </dgm:pt>
    <dgm:pt modelId="{B25085E5-5738-4601-B707-5501DF00FF1E}" type="sibTrans" cxnId="{81138AB9-3B50-477A-BE55-FD8C89344561}">
      <dgm:prSet/>
      <dgm:spPr/>
      <dgm:t>
        <a:bodyPr/>
        <a:lstStyle/>
        <a:p>
          <a:endParaRPr lang="en-US"/>
        </a:p>
      </dgm:t>
    </dgm:pt>
    <dgm:pt modelId="{8758B9A3-8615-4305-A19D-6C0BDD96F10D}">
      <dgm:prSet phldrT="[Text]" custT="1"/>
      <dgm:spPr/>
      <dgm:t>
        <a:bodyPr/>
        <a:lstStyle/>
        <a:p>
          <a:r>
            <a:rPr lang="en-US" sz="1300" dirty="0" smtClean="0"/>
            <a:t>Water- 92%</a:t>
          </a:r>
          <a:endParaRPr lang="en-US" sz="1300" dirty="0"/>
        </a:p>
      </dgm:t>
    </dgm:pt>
    <dgm:pt modelId="{0098B325-EC69-4AFF-91B4-F17798077928}" type="parTrans" cxnId="{9CEB4E89-D500-4F6D-944B-A83F752296F0}">
      <dgm:prSet/>
      <dgm:spPr/>
      <dgm:t>
        <a:bodyPr/>
        <a:lstStyle/>
        <a:p>
          <a:endParaRPr lang="en-US"/>
        </a:p>
      </dgm:t>
    </dgm:pt>
    <dgm:pt modelId="{69B4CF40-5B7E-4218-8E62-70DF951B55AE}" type="sibTrans" cxnId="{9CEB4E89-D500-4F6D-944B-A83F752296F0}">
      <dgm:prSet/>
      <dgm:spPr/>
      <dgm:t>
        <a:bodyPr/>
        <a:lstStyle/>
        <a:p>
          <a:endParaRPr lang="en-US"/>
        </a:p>
      </dgm:t>
    </dgm:pt>
    <dgm:pt modelId="{20255281-E94D-43EE-BE20-042C17F3C539}">
      <dgm:prSet phldrT="[Text]" custT="1"/>
      <dgm:spPr/>
      <dgm:t>
        <a:bodyPr/>
        <a:lstStyle/>
        <a:p>
          <a:endParaRPr lang="en-US" sz="1300" dirty="0"/>
        </a:p>
      </dgm:t>
    </dgm:pt>
    <dgm:pt modelId="{0A1A8F9A-9730-48ED-9936-4A7CC03AB3BC}" type="parTrans" cxnId="{05BC0784-F552-4666-8FE6-CEB7910F7455}">
      <dgm:prSet/>
      <dgm:spPr/>
      <dgm:t>
        <a:bodyPr/>
        <a:lstStyle/>
        <a:p>
          <a:endParaRPr lang="en-US"/>
        </a:p>
      </dgm:t>
    </dgm:pt>
    <dgm:pt modelId="{68037037-3588-4D83-9223-D4258E9E3CD8}" type="sibTrans" cxnId="{05BC0784-F552-4666-8FE6-CEB7910F7455}">
      <dgm:prSet/>
      <dgm:spPr/>
      <dgm:t>
        <a:bodyPr/>
        <a:lstStyle/>
        <a:p>
          <a:endParaRPr lang="en-US"/>
        </a:p>
      </dgm:t>
    </dgm:pt>
    <dgm:pt modelId="{B7A23A57-4251-4AD2-9489-FEE55FF0F62B}">
      <dgm:prSet phldrT="[Text]" custT="1"/>
      <dgm:spPr/>
      <dgm:t>
        <a:bodyPr/>
        <a:lstStyle/>
        <a:p>
          <a:r>
            <a:rPr lang="en-US" sz="1300" dirty="0" smtClean="0"/>
            <a:t>Vital Proteins - 7 % (Albumin, gamma globulins, AHF, &amp; other clotting   factors)</a:t>
          </a:r>
          <a:endParaRPr lang="en-US" sz="1300" dirty="0"/>
        </a:p>
      </dgm:t>
    </dgm:pt>
    <dgm:pt modelId="{0B5F6CC2-8F6D-4488-9198-E77B5575B378}" type="parTrans" cxnId="{035131E7-D37D-4367-821C-FF8406077727}">
      <dgm:prSet/>
      <dgm:spPr/>
      <dgm:t>
        <a:bodyPr/>
        <a:lstStyle/>
        <a:p>
          <a:endParaRPr lang="en-US"/>
        </a:p>
      </dgm:t>
    </dgm:pt>
    <dgm:pt modelId="{AA958C75-81FA-4A4A-A32A-48BAC17942BD}" type="sibTrans" cxnId="{035131E7-D37D-4367-821C-FF8406077727}">
      <dgm:prSet/>
      <dgm:spPr/>
      <dgm:t>
        <a:bodyPr/>
        <a:lstStyle/>
        <a:p>
          <a:endParaRPr lang="en-US"/>
        </a:p>
      </dgm:t>
    </dgm:pt>
    <dgm:pt modelId="{63120637-2BFC-4D7B-9364-BA0070841E33}">
      <dgm:prSet phldrT="[Text]" custT="1"/>
      <dgm:spPr/>
      <dgm:t>
        <a:bodyPr/>
        <a:lstStyle/>
        <a:p>
          <a:r>
            <a:rPr lang="en-US" sz="1300" dirty="0" smtClean="0"/>
            <a:t>Mineral salts</a:t>
          </a:r>
          <a:endParaRPr lang="en-US" sz="1300" dirty="0"/>
        </a:p>
      </dgm:t>
    </dgm:pt>
    <dgm:pt modelId="{9F4DF6FE-C9F1-4C56-A76C-A0A7648B76DD}" type="parTrans" cxnId="{D53834C8-D977-459C-A051-DD2F0388B2CB}">
      <dgm:prSet/>
      <dgm:spPr/>
      <dgm:t>
        <a:bodyPr/>
        <a:lstStyle/>
        <a:p>
          <a:endParaRPr lang="en-US"/>
        </a:p>
      </dgm:t>
    </dgm:pt>
    <dgm:pt modelId="{E7E1E475-FBA8-4CB0-9EB0-501D1E3CE26C}" type="sibTrans" cxnId="{D53834C8-D977-459C-A051-DD2F0388B2CB}">
      <dgm:prSet/>
      <dgm:spPr/>
      <dgm:t>
        <a:bodyPr/>
        <a:lstStyle/>
        <a:p>
          <a:endParaRPr lang="en-US"/>
        </a:p>
      </dgm:t>
    </dgm:pt>
    <dgm:pt modelId="{3561D698-77EE-4AAC-932C-C41BAFD721CF}">
      <dgm:prSet phldrT="[Text]" custT="1"/>
      <dgm:spPr/>
      <dgm:t>
        <a:bodyPr/>
        <a:lstStyle/>
        <a:p>
          <a:r>
            <a:rPr lang="en-US" sz="1300" dirty="0" smtClean="0"/>
            <a:t>Sugar</a:t>
          </a:r>
          <a:endParaRPr lang="en-US" sz="1300" dirty="0"/>
        </a:p>
      </dgm:t>
    </dgm:pt>
    <dgm:pt modelId="{3C060C4C-3E66-4880-B29D-4C4B0260B7BB}" type="parTrans" cxnId="{F52D22FD-76AC-402C-B2BA-6B510BF0B170}">
      <dgm:prSet/>
      <dgm:spPr/>
      <dgm:t>
        <a:bodyPr/>
        <a:lstStyle/>
        <a:p>
          <a:endParaRPr lang="en-US"/>
        </a:p>
      </dgm:t>
    </dgm:pt>
    <dgm:pt modelId="{90EBBCD3-EC11-4143-AD73-01B362224C77}" type="sibTrans" cxnId="{F52D22FD-76AC-402C-B2BA-6B510BF0B170}">
      <dgm:prSet/>
      <dgm:spPr/>
      <dgm:t>
        <a:bodyPr/>
        <a:lstStyle/>
        <a:p>
          <a:endParaRPr lang="en-US"/>
        </a:p>
      </dgm:t>
    </dgm:pt>
    <dgm:pt modelId="{53F8ABA5-1ED0-48EA-9C79-DAF47522D9D6}">
      <dgm:prSet phldrT="[Text]" custT="1"/>
      <dgm:spPr/>
      <dgm:t>
        <a:bodyPr/>
        <a:lstStyle/>
        <a:p>
          <a:r>
            <a:rPr lang="en-US" sz="1300" dirty="0" smtClean="0"/>
            <a:t>Hormones</a:t>
          </a:r>
          <a:endParaRPr lang="en-US" sz="1300" dirty="0"/>
        </a:p>
      </dgm:t>
    </dgm:pt>
    <dgm:pt modelId="{01842A7E-334A-4C9C-B5D2-21A8371CF85D}" type="parTrans" cxnId="{6F1804CC-9EF6-4BF9-A3DE-A11D7687E9AB}">
      <dgm:prSet/>
      <dgm:spPr/>
      <dgm:t>
        <a:bodyPr/>
        <a:lstStyle/>
        <a:p>
          <a:endParaRPr lang="en-US"/>
        </a:p>
      </dgm:t>
    </dgm:pt>
    <dgm:pt modelId="{8591DCAF-4C4F-4B03-A6C4-4CD62B07F4D0}" type="sibTrans" cxnId="{6F1804CC-9EF6-4BF9-A3DE-A11D7687E9AB}">
      <dgm:prSet/>
      <dgm:spPr/>
      <dgm:t>
        <a:bodyPr/>
        <a:lstStyle/>
        <a:p>
          <a:endParaRPr lang="en-US"/>
        </a:p>
      </dgm:t>
    </dgm:pt>
    <dgm:pt modelId="{D7F01959-A6E8-4EAB-BE87-0C7045936BF5}">
      <dgm:prSet phldrT="[Text]" custT="1"/>
      <dgm:spPr/>
      <dgm:t>
        <a:bodyPr/>
        <a:lstStyle/>
        <a:p>
          <a:r>
            <a:rPr lang="en-US" sz="1300" dirty="0" smtClean="0"/>
            <a:t>Fat</a:t>
          </a:r>
          <a:endParaRPr lang="en-US" sz="1300" dirty="0"/>
        </a:p>
      </dgm:t>
    </dgm:pt>
    <dgm:pt modelId="{7D083C29-6497-4B04-B72C-DAF7C9F040DA}" type="parTrans" cxnId="{199B1D2F-EA92-4A7D-BBD5-9E72AE41790D}">
      <dgm:prSet/>
      <dgm:spPr/>
      <dgm:t>
        <a:bodyPr/>
        <a:lstStyle/>
        <a:p>
          <a:endParaRPr lang="en-US"/>
        </a:p>
      </dgm:t>
    </dgm:pt>
    <dgm:pt modelId="{CAAF8C1F-E636-47AA-80EA-CC8D4E550B4C}" type="sibTrans" cxnId="{199B1D2F-EA92-4A7D-BBD5-9E72AE41790D}">
      <dgm:prSet/>
      <dgm:spPr/>
      <dgm:t>
        <a:bodyPr/>
        <a:lstStyle/>
        <a:p>
          <a:endParaRPr lang="en-US"/>
        </a:p>
      </dgm:t>
    </dgm:pt>
    <dgm:pt modelId="{D39B75D5-F0D8-4324-9000-42A349DC25DB}">
      <dgm:prSet phldrT="[Text]" custT="1"/>
      <dgm:spPr/>
      <dgm:t>
        <a:bodyPr/>
        <a:lstStyle/>
        <a:p>
          <a:r>
            <a:rPr lang="en-US" sz="1300" dirty="0" smtClean="0"/>
            <a:t>Vitamins</a:t>
          </a:r>
          <a:endParaRPr lang="en-US" sz="1300" dirty="0"/>
        </a:p>
      </dgm:t>
    </dgm:pt>
    <dgm:pt modelId="{78575FAA-FAB4-4DFA-A4CF-0C430D83DA67}" type="parTrans" cxnId="{154C9D89-FA1C-4564-8A80-E8B31F3CE6B1}">
      <dgm:prSet/>
      <dgm:spPr/>
      <dgm:t>
        <a:bodyPr/>
        <a:lstStyle/>
        <a:p>
          <a:endParaRPr lang="en-US"/>
        </a:p>
      </dgm:t>
    </dgm:pt>
    <dgm:pt modelId="{1AF3642E-F6B8-4D7E-8938-31FF752F13D0}" type="sibTrans" cxnId="{154C9D89-FA1C-4564-8A80-E8B31F3CE6B1}">
      <dgm:prSet/>
      <dgm:spPr/>
      <dgm:t>
        <a:bodyPr/>
        <a:lstStyle/>
        <a:p>
          <a:endParaRPr lang="en-US"/>
        </a:p>
      </dgm:t>
    </dgm:pt>
    <dgm:pt modelId="{1EEF4C27-DF8E-4519-BA94-BF0989399EA2}">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Massive blood transfusions</a:t>
          </a:r>
          <a:endParaRPr lang="en-US" sz="1400" dirty="0"/>
        </a:p>
      </dgm:t>
    </dgm:pt>
    <dgm:pt modelId="{A0AEA768-09B2-431A-9BF6-B135624DD996}" type="parTrans" cxnId="{6924B21F-E02A-4BE0-9B46-71B899C7D5E3}">
      <dgm:prSet/>
      <dgm:spPr/>
      <dgm:t>
        <a:bodyPr/>
        <a:lstStyle/>
        <a:p>
          <a:endParaRPr lang="en-US"/>
        </a:p>
      </dgm:t>
    </dgm:pt>
    <dgm:pt modelId="{1ED92714-289A-49CB-B2FC-7E9A4CD074A6}" type="sibTrans" cxnId="{6924B21F-E02A-4BE0-9B46-71B899C7D5E3}">
      <dgm:prSet/>
      <dgm:spPr/>
      <dgm:t>
        <a:bodyPr/>
        <a:lstStyle/>
        <a:p>
          <a:endParaRPr lang="en-US"/>
        </a:p>
      </dgm:t>
    </dgm:pt>
    <dgm:pt modelId="{E682D56F-BE1D-4A4C-ABBF-1C854A253B4A}">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Coagulation factor deficiencies for which no specific plasma concentrate exists</a:t>
          </a:r>
          <a:endParaRPr lang="en-US" sz="1400" dirty="0"/>
        </a:p>
      </dgm:t>
    </dgm:pt>
    <dgm:pt modelId="{AED136A0-DE03-415C-A85B-E5BD59A3D6FA}" type="parTrans" cxnId="{C500C141-47D0-479F-81AD-C9DE17D17410}">
      <dgm:prSet/>
      <dgm:spPr/>
      <dgm:t>
        <a:bodyPr/>
        <a:lstStyle/>
        <a:p>
          <a:endParaRPr lang="en-US"/>
        </a:p>
      </dgm:t>
    </dgm:pt>
    <dgm:pt modelId="{62BFDCF5-480B-4C27-872E-C550E73CB340}" type="sibTrans" cxnId="{C500C141-47D0-479F-81AD-C9DE17D17410}">
      <dgm:prSet/>
      <dgm:spPr/>
      <dgm:t>
        <a:bodyPr/>
        <a:lstStyle/>
        <a:p>
          <a:endParaRPr lang="en-US"/>
        </a:p>
      </dgm:t>
    </dgm:pt>
    <dgm:pt modelId="{F60D7C74-6755-4FF2-B518-AE3C2F204F79}">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t>Management of bleeding patients with DIC &amp; liver disease</a:t>
          </a:r>
          <a:endParaRPr lang="en-US" sz="1400" dirty="0"/>
        </a:p>
      </dgm:t>
    </dgm:pt>
    <dgm:pt modelId="{7956FEA7-9F75-4C31-B557-D3BA5D9DC194}" type="parTrans" cxnId="{7444E5E3-0FB5-4452-A113-BB3CAC8834A9}">
      <dgm:prSet/>
      <dgm:spPr/>
      <dgm:t>
        <a:bodyPr/>
        <a:lstStyle/>
        <a:p>
          <a:endParaRPr lang="en-US"/>
        </a:p>
      </dgm:t>
    </dgm:pt>
    <dgm:pt modelId="{DC1D342B-6A84-4585-9C76-F2DB6F460315}" type="sibTrans" cxnId="{7444E5E3-0FB5-4452-A113-BB3CAC8834A9}">
      <dgm:prSet/>
      <dgm:spPr/>
      <dgm:t>
        <a:bodyPr/>
        <a:lstStyle/>
        <a:p>
          <a:endParaRPr lang="en-US"/>
        </a:p>
      </dgm:t>
    </dgm:pt>
    <dgm:pt modelId="{CC2BE1BD-BA12-490B-A3A6-0622E2C9D871}">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400" dirty="0" smtClean="0">
              <a:latin typeface="+mj-lt"/>
            </a:rPr>
            <a:t>Treat bleeding &amp; correct clotting factor deficiencies</a:t>
          </a:r>
          <a:endParaRPr lang="en-US" sz="1400" dirty="0">
            <a:latin typeface="+mj-lt"/>
          </a:endParaRPr>
        </a:p>
      </dgm:t>
    </dgm:pt>
    <dgm:pt modelId="{597F9645-DEAD-47C4-BD7D-7AF25BE5242D}" type="parTrans" cxnId="{B64D135C-6763-45AB-AFE1-4BFB171264B8}">
      <dgm:prSet/>
      <dgm:spPr/>
      <dgm:t>
        <a:bodyPr/>
        <a:lstStyle/>
        <a:p>
          <a:endParaRPr lang="en-US"/>
        </a:p>
      </dgm:t>
    </dgm:pt>
    <dgm:pt modelId="{B11B6756-C45C-46DC-B0C9-C44EB2E26F06}" type="sibTrans" cxnId="{B64D135C-6763-45AB-AFE1-4BFB171264B8}">
      <dgm:prSet/>
      <dgm:spPr/>
      <dgm:t>
        <a:bodyPr/>
        <a:lstStyle/>
        <a:p>
          <a:endParaRPr lang="en-US"/>
        </a:p>
      </dgm:t>
    </dgm:pt>
    <dgm:pt modelId="{E1378B14-48BA-41EC-95DA-21DBFD3F1281}">
      <dgm:prSet phldrT="[Text]" custT="1"/>
      <dgm:spPr>
        <a:solidFill>
          <a:schemeClr val="accent3">
            <a:lumMod val="40000"/>
            <a:lumOff val="60000"/>
            <a:alpha val="90000"/>
          </a:schemeClr>
        </a:solidFill>
      </dgm:spPr>
      <dgm:t>
        <a:bodyPr/>
        <a:lstStyle/>
        <a:p>
          <a:pPr>
            <a:spcBef>
              <a:spcPts val="1200"/>
            </a:spcBef>
            <a:spcAft>
              <a:spcPts val="1200"/>
            </a:spcAft>
          </a:pPr>
          <a:r>
            <a:rPr lang="en-US" sz="1400" dirty="0" smtClean="0"/>
            <a:t>Do not use for volume expansion when blood volume can be replaced safely with other volume expanders (NS)</a:t>
          </a:r>
          <a:endParaRPr lang="en-US" sz="1400" dirty="0"/>
        </a:p>
      </dgm:t>
    </dgm:pt>
    <dgm:pt modelId="{29018F14-E009-457E-A96A-7630ADAECDDF}" type="parTrans" cxnId="{D4FF869B-B8C3-448E-8212-B016EA0320A3}">
      <dgm:prSet/>
      <dgm:spPr/>
      <dgm:t>
        <a:bodyPr/>
        <a:lstStyle/>
        <a:p>
          <a:endParaRPr lang="en-US"/>
        </a:p>
      </dgm:t>
    </dgm:pt>
    <dgm:pt modelId="{9FCA4645-D89A-4C50-86D3-7D238765BAAC}" type="sibTrans" cxnId="{D4FF869B-B8C3-448E-8212-B016EA0320A3}">
      <dgm:prSet/>
      <dgm:spPr/>
      <dgm:t>
        <a:bodyPr/>
        <a:lstStyle/>
        <a:p>
          <a:endParaRPr lang="en-US"/>
        </a:p>
      </dgm:t>
    </dgm:pt>
    <dgm:pt modelId="{AA17724E-12C5-4CD0-B3FF-A8F0496246FB}">
      <dgm:prSet custT="1"/>
      <dgm:spPr>
        <a:solidFill>
          <a:schemeClr val="accent3">
            <a:lumMod val="40000"/>
            <a:lumOff val="60000"/>
            <a:alpha val="90000"/>
          </a:schemeClr>
        </a:solidFill>
      </dgm:spPr>
      <dgm:t>
        <a:bodyPr/>
        <a:lstStyle/>
        <a:p>
          <a:pPr>
            <a:spcBef>
              <a:spcPts val="1200"/>
            </a:spcBef>
            <a:spcAft>
              <a:spcPts val="1200"/>
            </a:spcAft>
          </a:pPr>
          <a:r>
            <a:rPr lang="en-US" sz="1400" b="1" dirty="0" smtClean="0"/>
            <a:t>Must be ABO compatible, but not Rh compatible</a:t>
          </a:r>
          <a:endParaRPr lang="en-US" sz="1400" b="1" dirty="0"/>
        </a:p>
      </dgm:t>
    </dgm:pt>
    <dgm:pt modelId="{D7040558-9323-4B4A-A1F4-C130D0778FC7}" type="parTrans" cxnId="{93614C97-7187-48B0-855E-981DD0534A9E}">
      <dgm:prSet/>
      <dgm:spPr/>
      <dgm:t>
        <a:bodyPr/>
        <a:lstStyle/>
        <a:p>
          <a:endParaRPr lang="en-US"/>
        </a:p>
      </dgm:t>
    </dgm:pt>
    <dgm:pt modelId="{2DE9B2D5-7C76-4975-847F-0985674CA755}" type="sibTrans" cxnId="{93614C97-7187-48B0-855E-981DD0534A9E}">
      <dgm:prSet/>
      <dgm:spPr/>
      <dgm:t>
        <a:bodyPr/>
        <a:lstStyle/>
        <a:p>
          <a:endParaRPr lang="en-US"/>
        </a:p>
      </dgm:t>
    </dgm:pt>
    <dgm:pt modelId="{B1445FCE-3055-4861-AA66-B03C9EB299EA}">
      <dgm:prSet custT="1"/>
      <dgm:spPr>
        <a:solidFill>
          <a:schemeClr val="accent3">
            <a:lumMod val="40000"/>
            <a:lumOff val="60000"/>
            <a:alpha val="90000"/>
          </a:schemeClr>
        </a:solidFill>
      </dgm:spPr>
      <dgm:t>
        <a:bodyPr/>
        <a:lstStyle/>
        <a:p>
          <a:pPr>
            <a:spcBef>
              <a:spcPts val="1200"/>
            </a:spcBef>
            <a:spcAft>
              <a:spcPts val="1200"/>
            </a:spcAft>
          </a:pPr>
          <a:r>
            <a:rPr lang="en-US" sz="1400" b="0" dirty="0" smtClean="0"/>
            <a:t>Type AB-positive plasma can be transfused to patients of all blood types</a:t>
          </a:r>
          <a:endParaRPr lang="en-US" sz="1400" b="0" dirty="0"/>
        </a:p>
      </dgm:t>
    </dgm:pt>
    <dgm:pt modelId="{DDDF7E36-42F9-402D-A8CF-FEF31B94D8D9}" type="parTrans" cxnId="{1C229185-CED6-4AAC-8B11-2940F014CD84}">
      <dgm:prSet/>
      <dgm:spPr/>
      <dgm:t>
        <a:bodyPr/>
        <a:lstStyle/>
        <a:p>
          <a:endParaRPr lang="en-US"/>
        </a:p>
      </dgm:t>
    </dgm:pt>
    <dgm:pt modelId="{8E70BCD6-871A-45D2-8FCE-1FDF73A322B4}" type="sibTrans" cxnId="{1C229185-CED6-4AAC-8B11-2940F014CD84}">
      <dgm:prSet/>
      <dgm:spPr/>
      <dgm:t>
        <a:bodyPr/>
        <a:lstStyle/>
        <a:p>
          <a:endParaRPr lang="en-US"/>
        </a:p>
      </dgm:t>
    </dgm:pt>
    <dgm:pt modelId="{C86978CE-BABC-4083-B494-7B838227003F}">
      <dgm:prSet phldrT="[Text]" custT="1"/>
      <dgm:spPr/>
      <dgm:t>
        <a:bodyPr/>
        <a:lstStyle/>
        <a:p>
          <a:endParaRPr lang="en-US" sz="1300" dirty="0">
            <a:latin typeface="+mj-lt"/>
          </a:endParaRPr>
        </a:p>
      </dgm:t>
    </dgm:pt>
    <dgm:pt modelId="{08274BD3-75A3-48F4-8ACF-757BE01FE285}" type="parTrans" cxnId="{01B9CEC1-E048-4499-94D9-5552C3C8169E}">
      <dgm:prSet/>
      <dgm:spPr/>
      <dgm:t>
        <a:bodyPr/>
        <a:lstStyle/>
        <a:p>
          <a:endParaRPr lang="en-US"/>
        </a:p>
      </dgm:t>
    </dgm:pt>
    <dgm:pt modelId="{D9A70A1B-ED88-41E5-89FB-FF96567DACCA}" type="sibTrans" cxnId="{01B9CEC1-E048-4499-94D9-5552C3C8169E}">
      <dgm:prSet/>
      <dgm:spPr/>
      <dgm:t>
        <a:bodyPr/>
        <a:lstStyle/>
        <a:p>
          <a:endParaRPr lang="en-US"/>
        </a:p>
      </dgm:t>
    </dgm:pt>
    <dgm:pt modelId="{405A164C-4FC4-478D-BCC1-F34BE1AE902E}" type="pres">
      <dgm:prSet presAssocID="{6245F913-4070-44AF-B460-CDE94622DDA4}" presName="Name0" presStyleCnt="0">
        <dgm:presLayoutVars>
          <dgm:dir/>
          <dgm:animLvl val="lvl"/>
          <dgm:resizeHandles val="exact"/>
        </dgm:presLayoutVars>
      </dgm:prSet>
      <dgm:spPr/>
      <dgm:t>
        <a:bodyPr/>
        <a:lstStyle/>
        <a:p>
          <a:endParaRPr lang="en-US"/>
        </a:p>
      </dgm:t>
    </dgm:pt>
    <dgm:pt modelId="{0BAFDF1F-0873-4B44-A037-589E30488E03}" type="pres">
      <dgm:prSet presAssocID="{AF8FC67F-872F-4004-A670-0CBA3A588531}" presName="composite" presStyleCnt="0"/>
      <dgm:spPr/>
    </dgm:pt>
    <dgm:pt modelId="{EBC4F3F5-5ABA-46F7-90D7-9B50B1FBAA91}" type="pres">
      <dgm:prSet presAssocID="{AF8FC67F-872F-4004-A670-0CBA3A588531}" presName="parTx" presStyleLbl="alignNode1" presStyleIdx="0" presStyleCnt="3">
        <dgm:presLayoutVars>
          <dgm:chMax val="0"/>
          <dgm:chPref val="0"/>
          <dgm:bulletEnabled val="1"/>
        </dgm:presLayoutVars>
      </dgm:prSet>
      <dgm:spPr/>
      <dgm:t>
        <a:bodyPr/>
        <a:lstStyle/>
        <a:p>
          <a:endParaRPr lang="en-US"/>
        </a:p>
      </dgm:t>
    </dgm:pt>
    <dgm:pt modelId="{EA74D5EE-E609-41D9-B3AC-738E608432F3}" type="pres">
      <dgm:prSet presAssocID="{AF8FC67F-872F-4004-A670-0CBA3A588531}" presName="desTx" presStyleLbl="alignAccFollowNode1" presStyleIdx="0" presStyleCnt="3" custScaleX="101643" custScaleY="94055" custLinFactNeighborX="-12883" custLinFactNeighborY="-2937">
        <dgm:presLayoutVars>
          <dgm:bulletEnabled val="1"/>
        </dgm:presLayoutVars>
      </dgm:prSet>
      <dgm:spPr/>
      <dgm:t>
        <a:bodyPr/>
        <a:lstStyle/>
        <a:p>
          <a:endParaRPr lang="en-US"/>
        </a:p>
      </dgm:t>
    </dgm:pt>
    <dgm:pt modelId="{C6B2130A-67CD-4265-A890-7F7624BF6115}" type="pres">
      <dgm:prSet presAssocID="{CA9FF163-1201-4156-9207-EF7608D4991B}" presName="space" presStyleCnt="0"/>
      <dgm:spPr/>
    </dgm:pt>
    <dgm:pt modelId="{87C2698C-534E-4871-92A8-93B08B6738E7}" type="pres">
      <dgm:prSet presAssocID="{AB051E79-D212-4892-A03F-6B158692F4B6}" presName="composite" presStyleCnt="0"/>
      <dgm:spPr/>
    </dgm:pt>
    <dgm:pt modelId="{2993F23B-5A71-42F7-946B-7FAADCB22DF7}" type="pres">
      <dgm:prSet presAssocID="{AB051E79-D212-4892-A03F-6B158692F4B6}" presName="parTx" presStyleLbl="alignNode1" presStyleIdx="1" presStyleCnt="3">
        <dgm:presLayoutVars>
          <dgm:chMax val="0"/>
          <dgm:chPref val="0"/>
          <dgm:bulletEnabled val="1"/>
        </dgm:presLayoutVars>
      </dgm:prSet>
      <dgm:spPr/>
      <dgm:t>
        <a:bodyPr/>
        <a:lstStyle/>
        <a:p>
          <a:endParaRPr lang="en-US"/>
        </a:p>
      </dgm:t>
    </dgm:pt>
    <dgm:pt modelId="{694FD5B9-DA2C-4D29-83E7-3997E73D3F0B}" type="pres">
      <dgm:prSet presAssocID="{AB051E79-D212-4892-A03F-6B158692F4B6}" presName="desTx" presStyleLbl="alignAccFollowNode1" presStyleIdx="1" presStyleCnt="3">
        <dgm:presLayoutVars>
          <dgm:bulletEnabled val="1"/>
        </dgm:presLayoutVars>
      </dgm:prSet>
      <dgm:spPr/>
      <dgm:t>
        <a:bodyPr/>
        <a:lstStyle/>
        <a:p>
          <a:endParaRPr lang="en-US"/>
        </a:p>
      </dgm:t>
    </dgm:pt>
    <dgm:pt modelId="{9073B58B-C570-44EB-B282-060BABBD4A4E}" type="pres">
      <dgm:prSet presAssocID="{780C5F93-7968-4772-B413-0CFD41C35B2D}" presName="space" presStyleCnt="0"/>
      <dgm:spPr/>
    </dgm:pt>
    <dgm:pt modelId="{3D971CDF-5323-4ECE-9B1D-9F22F70F9232}" type="pres">
      <dgm:prSet presAssocID="{097973A9-CFE1-45A3-8190-9C9C2C68B662}" presName="composite" presStyleCnt="0"/>
      <dgm:spPr/>
    </dgm:pt>
    <dgm:pt modelId="{0AA44C84-3A51-4A9D-A99A-3F6991F9363C}" type="pres">
      <dgm:prSet presAssocID="{097973A9-CFE1-45A3-8190-9C9C2C68B662}" presName="parTx" presStyleLbl="alignNode1" presStyleIdx="2" presStyleCnt="3">
        <dgm:presLayoutVars>
          <dgm:chMax val="0"/>
          <dgm:chPref val="0"/>
          <dgm:bulletEnabled val="1"/>
        </dgm:presLayoutVars>
      </dgm:prSet>
      <dgm:spPr/>
      <dgm:t>
        <a:bodyPr/>
        <a:lstStyle/>
        <a:p>
          <a:endParaRPr lang="en-US"/>
        </a:p>
      </dgm:t>
    </dgm:pt>
    <dgm:pt modelId="{4B3E6A88-1974-47D8-BA56-E57E57E24D27}" type="pres">
      <dgm:prSet presAssocID="{097973A9-CFE1-45A3-8190-9C9C2C68B662}" presName="desTx" presStyleLbl="alignAccFollowNode1" presStyleIdx="2" presStyleCnt="3" custLinFactNeighborX="103" custLinFactNeighborY="2121">
        <dgm:presLayoutVars>
          <dgm:bulletEnabled val="1"/>
        </dgm:presLayoutVars>
      </dgm:prSet>
      <dgm:spPr/>
      <dgm:t>
        <a:bodyPr/>
        <a:lstStyle/>
        <a:p>
          <a:endParaRPr lang="en-US"/>
        </a:p>
      </dgm:t>
    </dgm:pt>
  </dgm:ptLst>
  <dgm:cxnLst>
    <dgm:cxn modelId="{1C229185-CED6-4AAC-8B11-2940F014CD84}" srcId="{097973A9-CFE1-45A3-8190-9C9C2C68B662}" destId="{B1445FCE-3055-4861-AA66-B03C9EB299EA}" srcOrd="4" destOrd="0" parTransId="{DDDF7E36-42F9-402D-A8CF-FEF31B94D8D9}" sibTransId="{8E70BCD6-871A-45D2-8FCE-1FDF73A322B4}"/>
    <dgm:cxn modelId="{D75C7079-FC44-48E0-A371-4769BAE14DF3}" type="presOf" srcId="{CC2BE1BD-BA12-490B-A3A6-0622E2C9D871}" destId="{694FD5B9-DA2C-4D29-83E7-3997E73D3F0B}" srcOrd="0" destOrd="0" presId="urn:microsoft.com/office/officeart/2005/8/layout/hList1"/>
    <dgm:cxn modelId="{F4115996-9B33-412F-BE1E-355E948BD104}" srcId="{6245F913-4070-44AF-B460-CDE94622DDA4}" destId="{097973A9-CFE1-45A3-8190-9C9C2C68B662}" srcOrd="2" destOrd="0" parTransId="{EE1EDA43-1A04-44EA-9E1C-FF3D26C7F120}" sibTransId="{4E5D47BE-3854-4965-BC7A-6734FA6A5D3A}"/>
    <dgm:cxn modelId="{EFE37561-A174-4959-85CA-25A5FF412C2F}" type="presOf" srcId="{53F8ABA5-1ED0-48EA-9C79-DAF47522D9D6}" destId="{EA74D5EE-E609-41D9-B3AC-738E608432F3}" srcOrd="0" destOrd="7" presId="urn:microsoft.com/office/officeart/2005/8/layout/hList1"/>
    <dgm:cxn modelId="{44E962A6-6AAC-482D-9BEB-C1D86BFB3D6A}" type="presOf" srcId="{20255281-E94D-43EE-BE20-042C17F3C539}" destId="{EA74D5EE-E609-41D9-B3AC-738E608432F3}" srcOrd="0" destOrd="9" presId="urn:microsoft.com/office/officeart/2005/8/layout/hList1"/>
    <dgm:cxn modelId="{7C0A9F05-5321-4F19-A849-3F4E26EB2F73}" type="presOf" srcId="{AB051E79-D212-4892-A03F-6B158692F4B6}" destId="{2993F23B-5A71-42F7-946B-7FAADCB22DF7}" srcOrd="0" destOrd="0" presId="urn:microsoft.com/office/officeart/2005/8/layout/hList1"/>
    <dgm:cxn modelId="{7D70685B-5CB7-45CF-860C-123C97BF731C}" type="presOf" srcId="{D39B75D5-F0D8-4324-9000-42A349DC25DB}" destId="{EA74D5EE-E609-41D9-B3AC-738E608432F3}" srcOrd="0" destOrd="8" presId="urn:microsoft.com/office/officeart/2005/8/layout/hList1"/>
    <dgm:cxn modelId="{01B9CEC1-E048-4499-94D9-5552C3C8169E}" srcId="{AF8FC67F-872F-4004-A670-0CBA3A588531}" destId="{C86978CE-BABC-4083-B494-7B838227003F}" srcOrd="0" destOrd="0" parTransId="{08274BD3-75A3-48F4-8ACF-757BE01FE285}" sibTransId="{D9A70A1B-ED88-41E5-89FB-FF96567DACCA}"/>
    <dgm:cxn modelId="{05BC0784-F552-4666-8FE6-CEB7910F7455}" srcId="{AF8FC67F-872F-4004-A670-0CBA3A588531}" destId="{20255281-E94D-43EE-BE20-042C17F3C539}" srcOrd="9" destOrd="0" parTransId="{0A1A8F9A-9730-48ED-9936-4A7CC03AB3BC}" sibTransId="{68037037-3588-4D83-9223-D4258E9E3CD8}"/>
    <dgm:cxn modelId="{3F97B577-FCED-4456-94A3-136B68000F36}" type="presOf" srcId="{AF8FC67F-872F-4004-A670-0CBA3A588531}" destId="{EBC4F3F5-5ABA-46F7-90D7-9B50B1FBAA91}" srcOrd="0" destOrd="0" presId="urn:microsoft.com/office/officeart/2005/8/layout/hList1"/>
    <dgm:cxn modelId="{199B1D2F-EA92-4A7D-BBD5-9E72AE41790D}" srcId="{AF8FC67F-872F-4004-A670-0CBA3A588531}" destId="{D7F01959-A6E8-4EAB-BE87-0C7045936BF5}" srcOrd="6" destOrd="0" parTransId="{7D083C29-6497-4B04-B72C-DAF7C9F040DA}" sibTransId="{CAAF8C1F-E636-47AA-80EA-CC8D4E550B4C}"/>
    <dgm:cxn modelId="{F52D22FD-76AC-402C-B2BA-6B510BF0B170}" srcId="{AF8FC67F-872F-4004-A670-0CBA3A588531}" destId="{3561D698-77EE-4AAC-932C-C41BAFD721CF}" srcOrd="5" destOrd="0" parTransId="{3C060C4C-3E66-4880-B29D-4C4B0260B7BB}" sibTransId="{90EBBCD3-EC11-4143-AD73-01B362224C77}"/>
    <dgm:cxn modelId="{E4EA1635-4C3E-4DF6-B998-5CE7883FAE49}" type="presOf" srcId="{709E11AD-5BBA-4CD8-BD95-47D9750AA58E}" destId="{EA74D5EE-E609-41D9-B3AC-738E608432F3}" srcOrd="0" destOrd="1" presId="urn:microsoft.com/office/officeart/2005/8/layout/hList1"/>
    <dgm:cxn modelId="{F26737CC-5676-4632-8E9E-252365BB5993}" type="presOf" srcId="{1A54CE21-784A-4ECE-9C06-9F95FF304F72}" destId="{694FD5B9-DA2C-4D29-83E7-3997E73D3F0B}" srcOrd="0" destOrd="3" presId="urn:microsoft.com/office/officeart/2005/8/layout/hList1"/>
    <dgm:cxn modelId="{B5EB0490-D7D0-4F75-927A-C6C4D0959CF0}" srcId="{AF8FC67F-872F-4004-A670-0CBA3A588531}" destId="{709E11AD-5BBA-4CD8-BD95-47D9750AA58E}" srcOrd="1" destOrd="0" parTransId="{F7DDEB2A-85D9-4343-BF46-1C9CBD8A2438}" sibTransId="{98649331-90B9-4299-9F38-CF8410AFEB30}"/>
    <dgm:cxn modelId="{248382B7-CE91-4C02-80EE-495E8C8D9EF7}" srcId="{097973A9-CFE1-45A3-8190-9C9C2C68B662}" destId="{A08EEED4-8A46-4102-8F0C-BFEF59892053}" srcOrd="0" destOrd="0" parTransId="{4B312948-A5DA-4D94-9E83-FEE724B50B37}" sibTransId="{AF89BF7A-56CF-4430-A03A-FD88A454BCEE}"/>
    <dgm:cxn modelId="{D4FF869B-B8C3-448E-8212-B016EA0320A3}" srcId="{097973A9-CFE1-45A3-8190-9C9C2C68B662}" destId="{E1378B14-48BA-41EC-95DA-21DBFD3F1281}" srcOrd="1" destOrd="0" parTransId="{29018F14-E009-457E-A96A-7630ADAECDDF}" sibTransId="{9FCA4645-D89A-4C50-86D3-7D238765BAAC}"/>
    <dgm:cxn modelId="{45F32D66-823C-4DB9-AF53-E6EBC9D48E90}" type="presOf" srcId="{1EEF4C27-DF8E-4519-BA94-BF0989399EA2}" destId="{694FD5B9-DA2C-4D29-83E7-3997E73D3F0B}" srcOrd="0" destOrd="1" presId="urn:microsoft.com/office/officeart/2005/8/layout/hList1"/>
    <dgm:cxn modelId="{E0551283-5331-4582-8FF6-02BA5F4FBC7E}" type="presOf" srcId="{E1378B14-48BA-41EC-95DA-21DBFD3F1281}" destId="{4B3E6A88-1974-47D8-BA56-E57E57E24D27}" srcOrd="0" destOrd="1" presId="urn:microsoft.com/office/officeart/2005/8/layout/hList1"/>
    <dgm:cxn modelId="{93614C97-7187-48B0-855E-981DD0534A9E}" srcId="{097973A9-CFE1-45A3-8190-9C9C2C68B662}" destId="{AA17724E-12C5-4CD0-B3FF-A8F0496246FB}" srcOrd="3" destOrd="0" parTransId="{D7040558-9323-4B4A-A1F4-C130D0778FC7}" sibTransId="{2DE9B2D5-7C76-4975-847F-0985674CA755}"/>
    <dgm:cxn modelId="{81138AB9-3B50-477A-BE55-FD8C89344561}" srcId="{097973A9-CFE1-45A3-8190-9C9C2C68B662}" destId="{7BB0785F-56E7-471C-BA7C-B19E597FE17E}" srcOrd="2" destOrd="0" parTransId="{496DBAE1-AB96-4CBB-9FB3-1D7F86CB7326}" sibTransId="{B25085E5-5738-4601-B707-5501DF00FF1E}"/>
    <dgm:cxn modelId="{154C9D89-FA1C-4564-8A80-E8B31F3CE6B1}" srcId="{AF8FC67F-872F-4004-A670-0CBA3A588531}" destId="{D39B75D5-F0D8-4324-9000-42A349DC25DB}" srcOrd="8" destOrd="0" parTransId="{78575FAA-FAB4-4DFA-A4CF-0C430D83DA67}" sibTransId="{1AF3642E-F6B8-4D7E-8938-31FF752F13D0}"/>
    <dgm:cxn modelId="{BBE228CB-F043-4A11-A114-831BB6B90491}" type="presOf" srcId="{A08EEED4-8A46-4102-8F0C-BFEF59892053}" destId="{4B3E6A88-1974-47D8-BA56-E57E57E24D27}" srcOrd="0" destOrd="0" presId="urn:microsoft.com/office/officeart/2005/8/layout/hList1"/>
    <dgm:cxn modelId="{148CEA67-8BF7-4DD3-93F7-5DDFF6C84B49}" type="presOf" srcId="{B1445FCE-3055-4861-AA66-B03C9EB299EA}" destId="{4B3E6A88-1974-47D8-BA56-E57E57E24D27}" srcOrd="0" destOrd="4" presId="urn:microsoft.com/office/officeart/2005/8/layout/hList1"/>
    <dgm:cxn modelId="{9E52B298-6577-41D1-80CC-21D047BFA373}" type="presOf" srcId="{7BB0785F-56E7-471C-BA7C-B19E597FE17E}" destId="{4B3E6A88-1974-47D8-BA56-E57E57E24D27}" srcOrd="0" destOrd="2" presId="urn:microsoft.com/office/officeart/2005/8/layout/hList1"/>
    <dgm:cxn modelId="{7444E5E3-0FB5-4452-A113-BB3CAC8834A9}" srcId="{AB051E79-D212-4892-A03F-6B158692F4B6}" destId="{F60D7C74-6755-4FF2-B518-AE3C2F204F79}" srcOrd="2" destOrd="0" parTransId="{7956FEA7-9F75-4C31-B557-D3BA5D9DC194}" sibTransId="{DC1D342B-6A84-4585-9C76-F2DB6F460315}"/>
    <dgm:cxn modelId="{6924B21F-E02A-4BE0-9B46-71B899C7D5E3}" srcId="{AB051E79-D212-4892-A03F-6B158692F4B6}" destId="{1EEF4C27-DF8E-4519-BA94-BF0989399EA2}" srcOrd="1" destOrd="0" parTransId="{A0AEA768-09B2-431A-9BF6-B135624DD996}" sibTransId="{1ED92714-289A-49CB-B2FC-7E9A4CD074A6}"/>
    <dgm:cxn modelId="{9CEB4E89-D500-4F6D-944B-A83F752296F0}" srcId="{AF8FC67F-872F-4004-A670-0CBA3A588531}" destId="{8758B9A3-8615-4305-A19D-6C0BDD96F10D}" srcOrd="2" destOrd="0" parTransId="{0098B325-EC69-4AFF-91B4-F17798077928}" sibTransId="{69B4CF40-5B7E-4218-8E62-70DF951B55AE}"/>
    <dgm:cxn modelId="{DF469A0E-F644-4353-A028-CE9B0229EF84}" type="presOf" srcId="{D7F01959-A6E8-4EAB-BE87-0C7045936BF5}" destId="{EA74D5EE-E609-41D9-B3AC-738E608432F3}" srcOrd="0" destOrd="6" presId="urn:microsoft.com/office/officeart/2005/8/layout/hList1"/>
    <dgm:cxn modelId="{FB972345-0F24-4218-92E6-16EC05E9C445}" type="presOf" srcId="{B7A23A57-4251-4AD2-9489-FEE55FF0F62B}" destId="{EA74D5EE-E609-41D9-B3AC-738E608432F3}" srcOrd="0" destOrd="3" presId="urn:microsoft.com/office/officeart/2005/8/layout/hList1"/>
    <dgm:cxn modelId="{F94310BF-7750-4AB7-A1D2-02A492314A9D}" srcId="{6245F913-4070-44AF-B460-CDE94622DDA4}" destId="{AF8FC67F-872F-4004-A670-0CBA3A588531}" srcOrd="0" destOrd="0" parTransId="{A3E3A38D-ACDB-4979-A078-EC49BDEAD771}" sibTransId="{CA9FF163-1201-4156-9207-EF7608D4991B}"/>
    <dgm:cxn modelId="{C0F67A6C-7A8F-45B3-8990-F47935857F31}" type="presOf" srcId="{097973A9-CFE1-45A3-8190-9C9C2C68B662}" destId="{0AA44C84-3A51-4A9D-A99A-3F6991F9363C}" srcOrd="0" destOrd="0" presId="urn:microsoft.com/office/officeart/2005/8/layout/hList1"/>
    <dgm:cxn modelId="{D53834C8-D977-459C-A051-DD2F0388B2CB}" srcId="{AF8FC67F-872F-4004-A670-0CBA3A588531}" destId="{63120637-2BFC-4D7B-9364-BA0070841E33}" srcOrd="4" destOrd="0" parTransId="{9F4DF6FE-C9F1-4C56-A76C-A0A7648B76DD}" sibTransId="{E7E1E475-FBA8-4CB0-9EB0-501D1E3CE26C}"/>
    <dgm:cxn modelId="{BDB88E26-3001-42ED-909F-8A2D79628154}" srcId="{AB051E79-D212-4892-A03F-6B158692F4B6}" destId="{1A54CE21-784A-4ECE-9C06-9F95FF304F72}" srcOrd="3" destOrd="0" parTransId="{74B61D36-1156-4E9F-87B6-7B39954CA002}" sibTransId="{9B8F623A-F455-41E0-84C7-34CE7E28CD9F}"/>
    <dgm:cxn modelId="{98F51377-2B2C-4BEE-A078-A789F42B0D2B}" type="presOf" srcId="{63120637-2BFC-4D7B-9364-BA0070841E33}" destId="{EA74D5EE-E609-41D9-B3AC-738E608432F3}" srcOrd="0" destOrd="4" presId="urn:microsoft.com/office/officeart/2005/8/layout/hList1"/>
    <dgm:cxn modelId="{54B81D35-7ACE-45D6-B1D1-1694412D7B29}" type="presOf" srcId="{F60D7C74-6755-4FF2-B518-AE3C2F204F79}" destId="{694FD5B9-DA2C-4D29-83E7-3997E73D3F0B}" srcOrd="0" destOrd="2" presId="urn:microsoft.com/office/officeart/2005/8/layout/hList1"/>
    <dgm:cxn modelId="{62E9F990-FF83-43C0-A2D4-1658845E6C7B}" srcId="{6245F913-4070-44AF-B460-CDE94622DDA4}" destId="{AB051E79-D212-4892-A03F-6B158692F4B6}" srcOrd="1" destOrd="0" parTransId="{8E778961-0814-449A-8B3C-795A3BD44963}" sibTransId="{780C5F93-7968-4772-B413-0CFD41C35B2D}"/>
    <dgm:cxn modelId="{C500C141-47D0-479F-81AD-C9DE17D17410}" srcId="{AB051E79-D212-4892-A03F-6B158692F4B6}" destId="{E682D56F-BE1D-4A4C-ABBF-1C854A253B4A}" srcOrd="4" destOrd="0" parTransId="{AED136A0-DE03-415C-A85B-E5BD59A3D6FA}" sibTransId="{62BFDCF5-480B-4C27-872E-C550E73CB340}"/>
    <dgm:cxn modelId="{B64D135C-6763-45AB-AFE1-4BFB171264B8}" srcId="{AB051E79-D212-4892-A03F-6B158692F4B6}" destId="{CC2BE1BD-BA12-490B-A3A6-0622E2C9D871}" srcOrd="0" destOrd="0" parTransId="{597F9645-DEAD-47C4-BD7D-7AF25BE5242D}" sibTransId="{B11B6756-C45C-46DC-B0C9-C44EB2E26F06}"/>
    <dgm:cxn modelId="{80F8A1E3-E9CB-4796-84C9-9FF0A135E0FD}" type="presOf" srcId="{3561D698-77EE-4AAC-932C-C41BAFD721CF}" destId="{EA74D5EE-E609-41D9-B3AC-738E608432F3}" srcOrd="0" destOrd="5" presId="urn:microsoft.com/office/officeart/2005/8/layout/hList1"/>
    <dgm:cxn modelId="{035131E7-D37D-4367-821C-FF8406077727}" srcId="{AF8FC67F-872F-4004-A670-0CBA3A588531}" destId="{B7A23A57-4251-4AD2-9489-FEE55FF0F62B}" srcOrd="3" destOrd="0" parTransId="{0B5F6CC2-8F6D-4488-9198-E77B5575B378}" sibTransId="{AA958C75-81FA-4A4A-A32A-48BAC17942BD}"/>
    <dgm:cxn modelId="{573DC53E-6142-4BB8-BEB7-9C4400C53DEE}" type="presOf" srcId="{AA17724E-12C5-4CD0-B3FF-A8F0496246FB}" destId="{4B3E6A88-1974-47D8-BA56-E57E57E24D27}" srcOrd="0" destOrd="3" presId="urn:microsoft.com/office/officeart/2005/8/layout/hList1"/>
    <dgm:cxn modelId="{7A420BC4-2691-4C7B-8283-CF23F2DFA0E9}" type="presOf" srcId="{6245F913-4070-44AF-B460-CDE94622DDA4}" destId="{405A164C-4FC4-478D-BCC1-F34BE1AE902E}" srcOrd="0" destOrd="0" presId="urn:microsoft.com/office/officeart/2005/8/layout/hList1"/>
    <dgm:cxn modelId="{834124A6-EA5D-4FE2-A991-48B39D2333FA}" type="presOf" srcId="{C86978CE-BABC-4083-B494-7B838227003F}" destId="{EA74D5EE-E609-41D9-B3AC-738E608432F3}" srcOrd="0" destOrd="0" presId="urn:microsoft.com/office/officeart/2005/8/layout/hList1"/>
    <dgm:cxn modelId="{81E982D2-3E9A-446C-8DD8-89A78A68F329}" type="presOf" srcId="{8758B9A3-8615-4305-A19D-6C0BDD96F10D}" destId="{EA74D5EE-E609-41D9-B3AC-738E608432F3}" srcOrd="0" destOrd="2" presId="urn:microsoft.com/office/officeart/2005/8/layout/hList1"/>
    <dgm:cxn modelId="{7D26E526-27C1-4C24-AC77-B85D3D9B75F9}" type="presOf" srcId="{E682D56F-BE1D-4A4C-ABBF-1C854A253B4A}" destId="{694FD5B9-DA2C-4D29-83E7-3997E73D3F0B}" srcOrd="0" destOrd="4" presId="urn:microsoft.com/office/officeart/2005/8/layout/hList1"/>
    <dgm:cxn modelId="{6F1804CC-9EF6-4BF9-A3DE-A11D7687E9AB}" srcId="{AF8FC67F-872F-4004-A670-0CBA3A588531}" destId="{53F8ABA5-1ED0-48EA-9C79-DAF47522D9D6}" srcOrd="7" destOrd="0" parTransId="{01842A7E-334A-4C9C-B5D2-21A8371CF85D}" sibTransId="{8591DCAF-4C4F-4B03-A6C4-4CD62B07F4D0}"/>
    <dgm:cxn modelId="{44B01D85-C82D-4A8F-8FFA-90E990CDCA56}" type="presParOf" srcId="{405A164C-4FC4-478D-BCC1-F34BE1AE902E}" destId="{0BAFDF1F-0873-4B44-A037-589E30488E03}" srcOrd="0" destOrd="0" presId="urn:microsoft.com/office/officeart/2005/8/layout/hList1"/>
    <dgm:cxn modelId="{314F1970-341C-4E73-A6F4-A811F581A011}" type="presParOf" srcId="{0BAFDF1F-0873-4B44-A037-589E30488E03}" destId="{EBC4F3F5-5ABA-46F7-90D7-9B50B1FBAA91}" srcOrd="0" destOrd="0" presId="urn:microsoft.com/office/officeart/2005/8/layout/hList1"/>
    <dgm:cxn modelId="{5D02FF00-DEC3-4FC6-BEA4-325338322BA2}" type="presParOf" srcId="{0BAFDF1F-0873-4B44-A037-589E30488E03}" destId="{EA74D5EE-E609-41D9-B3AC-738E608432F3}" srcOrd="1" destOrd="0" presId="urn:microsoft.com/office/officeart/2005/8/layout/hList1"/>
    <dgm:cxn modelId="{CBC863BD-B653-43E8-9114-F198489FFFE8}" type="presParOf" srcId="{405A164C-4FC4-478D-BCC1-F34BE1AE902E}" destId="{C6B2130A-67CD-4265-A890-7F7624BF6115}" srcOrd="1" destOrd="0" presId="urn:microsoft.com/office/officeart/2005/8/layout/hList1"/>
    <dgm:cxn modelId="{7CFD1310-B42A-4A03-942A-1438DFDFB6F3}" type="presParOf" srcId="{405A164C-4FC4-478D-BCC1-F34BE1AE902E}" destId="{87C2698C-534E-4871-92A8-93B08B6738E7}" srcOrd="2" destOrd="0" presId="urn:microsoft.com/office/officeart/2005/8/layout/hList1"/>
    <dgm:cxn modelId="{5EA758F6-9A04-4A3B-8E1F-31D95400C453}" type="presParOf" srcId="{87C2698C-534E-4871-92A8-93B08B6738E7}" destId="{2993F23B-5A71-42F7-946B-7FAADCB22DF7}" srcOrd="0" destOrd="0" presId="urn:microsoft.com/office/officeart/2005/8/layout/hList1"/>
    <dgm:cxn modelId="{77F69091-CDFD-41E3-9E0E-D554A39BF0E0}" type="presParOf" srcId="{87C2698C-534E-4871-92A8-93B08B6738E7}" destId="{694FD5B9-DA2C-4D29-83E7-3997E73D3F0B}" srcOrd="1" destOrd="0" presId="urn:microsoft.com/office/officeart/2005/8/layout/hList1"/>
    <dgm:cxn modelId="{BD4098C1-66FC-4935-8FD8-F6130A47FB28}" type="presParOf" srcId="{405A164C-4FC4-478D-BCC1-F34BE1AE902E}" destId="{9073B58B-C570-44EB-B282-060BABBD4A4E}" srcOrd="3" destOrd="0" presId="urn:microsoft.com/office/officeart/2005/8/layout/hList1"/>
    <dgm:cxn modelId="{A77E23EE-00CF-46C7-A8DE-F7B10EDAD63E}" type="presParOf" srcId="{405A164C-4FC4-478D-BCC1-F34BE1AE902E}" destId="{3D971CDF-5323-4ECE-9B1D-9F22F70F9232}" srcOrd="4" destOrd="0" presId="urn:microsoft.com/office/officeart/2005/8/layout/hList1"/>
    <dgm:cxn modelId="{45B4D193-3364-4B01-9006-B91039AE6EFF}" type="presParOf" srcId="{3D971CDF-5323-4ECE-9B1D-9F22F70F9232}" destId="{0AA44C84-3A51-4A9D-A99A-3F6991F9363C}" srcOrd="0" destOrd="0" presId="urn:microsoft.com/office/officeart/2005/8/layout/hList1"/>
    <dgm:cxn modelId="{4B9D2B9B-BA1C-44C2-8614-64B340426E7F}" type="presParOf" srcId="{3D971CDF-5323-4ECE-9B1D-9F22F70F9232}" destId="{4B3E6A88-1974-47D8-BA56-E57E57E24D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45F913-4070-44AF-B460-CDE94622DDA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F8FC67F-872F-4004-A670-0CBA3A588531}">
      <dgm:prSet phldrT="[Text]"/>
      <dgm:spPr/>
      <dgm:t>
        <a:bodyPr/>
        <a:lstStyle/>
        <a:p>
          <a:r>
            <a:rPr lang="en-US" dirty="0" smtClean="0"/>
            <a:t>Platelets</a:t>
          </a:r>
          <a:endParaRPr lang="en-US" dirty="0"/>
        </a:p>
      </dgm:t>
    </dgm:pt>
    <dgm:pt modelId="{A3E3A38D-ACDB-4979-A078-EC49BDEAD771}" type="parTrans" cxnId="{F94310BF-7750-4AB7-A1D2-02A492314A9D}">
      <dgm:prSet/>
      <dgm:spPr/>
      <dgm:t>
        <a:bodyPr/>
        <a:lstStyle/>
        <a:p>
          <a:endParaRPr lang="en-US"/>
        </a:p>
      </dgm:t>
    </dgm:pt>
    <dgm:pt modelId="{CA9FF163-1201-4156-9207-EF7608D4991B}" type="sibTrans" cxnId="{F94310BF-7750-4AB7-A1D2-02A492314A9D}">
      <dgm:prSet/>
      <dgm:spPr/>
      <dgm:t>
        <a:bodyPr/>
        <a:lstStyle/>
        <a:p>
          <a:endParaRPr lang="en-US"/>
        </a:p>
      </dgm:t>
    </dgm:pt>
    <dgm:pt modelId="{AB051E79-D212-4892-A03F-6B158692F4B6}">
      <dgm:prSet phldrT="[Text]"/>
      <dgm:spPr/>
      <dgm:t>
        <a:bodyPr/>
        <a:lstStyle/>
        <a:p>
          <a:r>
            <a:rPr lang="en-US" dirty="0" smtClean="0"/>
            <a:t>Indications</a:t>
          </a:r>
          <a:endParaRPr lang="en-US" dirty="0"/>
        </a:p>
      </dgm:t>
    </dgm:pt>
    <dgm:pt modelId="{8E778961-0814-449A-8B3C-795A3BD44963}" type="parTrans" cxnId="{62E9F990-FF83-43C0-A2D4-1658845E6C7B}">
      <dgm:prSet/>
      <dgm:spPr/>
      <dgm:t>
        <a:bodyPr/>
        <a:lstStyle/>
        <a:p>
          <a:endParaRPr lang="en-US"/>
        </a:p>
      </dgm:t>
    </dgm:pt>
    <dgm:pt modelId="{780C5F93-7968-4772-B413-0CFD41C35B2D}" type="sibTrans" cxnId="{62E9F990-FF83-43C0-A2D4-1658845E6C7B}">
      <dgm:prSet/>
      <dgm:spPr/>
      <dgm:t>
        <a:bodyPr/>
        <a:lstStyle/>
        <a:p>
          <a:endParaRPr lang="en-US"/>
        </a:p>
      </dgm:t>
    </dgm:pt>
    <dgm:pt modelId="{097973A9-CFE1-45A3-8190-9C9C2C68B662}">
      <dgm:prSet phldrT="[Text]"/>
      <dgm:spPr/>
      <dgm:t>
        <a:bodyPr/>
        <a:lstStyle/>
        <a:p>
          <a:r>
            <a:rPr lang="en-US" dirty="0" smtClean="0"/>
            <a:t>Additional Information</a:t>
          </a:r>
          <a:endParaRPr lang="en-US" dirty="0"/>
        </a:p>
      </dgm:t>
    </dgm:pt>
    <dgm:pt modelId="{EE1EDA43-1A04-44EA-9E1C-FF3D26C7F120}" type="parTrans" cxnId="{F4115996-9B33-412F-BE1E-355E948BD104}">
      <dgm:prSet/>
      <dgm:spPr/>
      <dgm:t>
        <a:bodyPr/>
        <a:lstStyle/>
        <a:p>
          <a:endParaRPr lang="en-US"/>
        </a:p>
      </dgm:t>
    </dgm:pt>
    <dgm:pt modelId="{4E5D47BE-3854-4965-BC7A-6734FA6A5D3A}" type="sibTrans" cxnId="{F4115996-9B33-412F-BE1E-355E948BD104}">
      <dgm:prSet/>
      <dgm:spPr/>
      <dgm:t>
        <a:bodyPr/>
        <a:lstStyle/>
        <a:p>
          <a:endParaRPr lang="en-US"/>
        </a:p>
      </dgm:t>
    </dgm:pt>
    <dgm:pt modelId="{A08EEED4-8A46-4102-8F0C-BFEF59892053}">
      <dgm:prSet phldrT="[Text]" custT="1"/>
      <dgm:spPr>
        <a:solidFill>
          <a:schemeClr val="tx2">
            <a:lumMod val="25000"/>
            <a:lumOff val="75000"/>
            <a:alpha val="90000"/>
          </a:schemeClr>
        </a:solidFill>
      </dgm:spPr>
      <dgm:t>
        <a:bodyPr/>
        <a:lstStyle/>
        <a:p>
          <a:pPr>
            <a:spcBef>
              <a:spcPts val="1200"/>
            </a:spcBef>
            <a:spcAft>
              <a:spcPts val="1200"/>
            </a:spcAft>
          </a:pPr>
          <a:r>
            <a:rPr lang="en-US" sz="1200" dirty="0" smtClean="0"/>
            <a:t>Compatibility testing is not necessary.  </a:t>
          </a:r>
          <a:r>
            <a:rPr lang="en-US" sz="1200" b="1" dirty="0" smtClean="0"/>
            <a:t>May transfuse pt. with any type of blood group.  </a:t>
          </a:r>
          <a:r>
            <a:rPr lang="en-US" sz="1200" dirty="0" smtClean="0"/>
            <a:t>Exception: Should be ABO compatible with recipient in infants or with large volumes of transfusion.</a:t>
          </a:r>
          <a:endParaRPr lang="en-US" sz="1400" dirty="0"/>
        </a:p>
      </dgm:t>
    </dgm:pt>
    <dgm:pt modelId="{4B312948-A5DA-4D94-9E83-FEE724B50B37}" type="parTrans" cxnId="{248382B7-CE91-4C02-80EE-495E8C8D9EF7}">
      <dgm:prSet/>
      <dgm:spPr/>
      <dgm:t>
        <a:bodyPr/>
        <a:lstStyle/>
        <a:p>
          <a:endParaRPr lang="en-US"/>
        </a:p>
      </dgm:t>
    </dgm:pt>
    <dgm:pt modelId="{AF89BF7A-56CF-4430-A03A-FD88A454BCEE}" type="sibTrans" cxnId="{248382B7-CE91-4C02-80EE-495E8C8D9EF7}">
      <dgm:prSet/>
      <dgm:spPr/>
      <dgm:t>
        <a:bodyPr/>
        <a:lstStyle/>
        <a:p>
          <a:endParaRPr lang="en-US"/>
        </a:p>
      </dgm:t>
    </dgm:pt>
    <dgm:pt modelId="{CC2BE1BD-BA12-490B-A3A6-0622E2C9D871}">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b="1" dirty="0" smtClean="0"/>
            <a:t>For actively bleeding patients </a:t>
          </a:r>
          <a:r>
            <a:rPr lang="en-US" sz="1200" dirty="0" smtClean="0"/>
            <a:t>with thrombocytopenia. </a:t>
          </a:r>
          <a:endParaRPr lang="en-US" sz="1400" dirty="0">
            <a:latin typeface="+mj-lt"/>
          </a:endParaRPr>
        </a:p>
      </dgm:t>
    </dgm:pt>
    <dgm:pt modelId="{597F9645-DEAD-47C4-BD7D-7AF25BE5242D}" type="parTrans" cxnId="{B64D135C-6763-45AB-AFE1-4BFB171264B8}">
      <dgm:prSet/>
      <dgm:spPr/>
      <dgm:t>
        <a:bodyPr/>
        <a:lstStyle/>
        <a:p>
          <a:endParaRPr lang="en-US"/>
        </a:p>
      </dgm:t>
    </dgm:pt>
    <dgm:pt modelId="{B11B6756-C45C-46DC-B0C9-C44EB2E26F06}" type="sibTrans" cxnId="{B64D135C-6763-45AB-AFE1-4BFB171264B8}">
      <dgm:prSet/>
      <dgm:spPr/>
      <dgm:t>
        <a:bodyPr/>
        <a:lstStyle/>
        <a:p>
          <a:endParaRPr lang="en-US"/>
        </a:p>
      </dgm:t>
    </dgm:pt>
    <dgm:pt modelId="{73F7C4D6-908F-482C-AADC-B67DB05E9B76}">
      <dgm:prSe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Prevention of spontaneous bleeding</a:t>
          </a:r>
          <a:endParaRPr lang="en-US" sz="1200" dirty="0"/>
        </a:p>
      </dgm:t>
    </dgm:pt>
    <dgm:pt modelId="{DA3DE1A7-082E-4AC3-ACFD-2BA16BBD0482}" type="parTrans" cxnId="{A7415F8D-8A2F-46CB-8763-DD1F9B0034DA}">
      <dgm:prSet/>
      <dgm:spPr/>
      <dgm:t>
        <a:bodyPr/>
        <a:lstStyle/>
        <a:p>
          <a:endParaRPr lang="en-US"/>
        </a:p>
      </dgm:t>
    </dgm:pt>
    <dgm:pt modelId="{EAC313A6-4FEA-4B84-842E-FBCB11162246}" type="sibTrans" cxnId="{A7415F8D-8A2F-46CB-8763-DD1F9B0034DA}">
      <dgm:prSet/>
      <dgm:spPr/>
      <dgm:t>
        <a:bodyPr/>
        <a:lstStyle/>
        <a:p>
          <a:endParaRPr lang="en-US"/>
        </a:p>
      </dgm:t>
    </dgm:pt>
    <dgm:pt modelId="{3F5AF0EA-8347-42FE-84A5-D2B7BE4AB875}">
      <dgm:prSet custT="1"/>
      <dgm:spPr>
        <a:solidFill>
          <a:schemeClr val="tx2">
            <a:lumMod val="25000"/>
            <a:lumOff val="75000"/>
            <a:alpha val="90000"/>
          </a:schemeClr>
        </a:solidFill>
      </dgm:spPr>
      <dgm:t>
        <a:bodyPr/>
        <a:lstStyle/>
        <a:p>
          <a:r>
            <a:rPr lang="en-US" sz="1200" dirty="0" smtClean="0"/>
            <a:t>Usual adult dose is 4-8 units.</a:t>
          </a:r>
          <a:endParaRPr lang="en-US" sz="1200" dirty="0"/>
        </a:p>
      </dgm:t>
    </dgm:pt>
    <dgm:pt modelId="{A7273F4A-FF01-44D9-9563-5BBDB67FBFAF}" type="parTrans" cxnId="{2EEB8AF2-5039-40A2-BA84-610B5107E033}">
      <dgm:prSet/>
      <dgm:spPr/>
      <dgm:t>
        <a:bodyPr/>
        <a:lstStyle/>
        <a:p>
          <a:endParaRPr lang="en-US"/>
        </a:p>
      </dgm:t>
    </dgm:pt>
    <dgm:pt modelId="{DC8ABD22-3D5D-450F-B47B-D029E3D781C9}" type="sibTrans" cxnId="{2EEB8AF2-5039-40A2-BA84-610B5107E033}">
      <dgm:prSet/>
      <dgm:spPr/>
      <dgm:t>
        <a:bodyPr/>
        <a:lstStyle/>
        <a:p>
          <a:endParaRPr lang="en-US"/>
        </a:p>
      </dgm:t>
    </dgm:pt>
    <dgm:pt modelId="{1AE19B17-FE1E-4C01-9A4B-92D90E88EC20}">
      <dgm:prSet custT="1"/>
      <dgm:spPr>
        <a:solidFill>
          <a:schemeClr val="tx2">
            <a:lumMod val="25000"/>
            <a:lumOff val="75000"/>
            <a:alpha val="90000"/>
          </a:schemeClr>
        </a:solidFill>
      </dgm:spPr>
      <dgm:t>
        <a:bodyPr/>
        <a:lstStyle/>
        <a:p>
          <a:r>
            <a:rPr lang="en-US" sz="1200" dirty="0" smtClean="0"/>
            <a:t>Start slow, then transfuse as fast as tolerated, must be less than 4 hrs.</a:t>
          </a:r>
          <a:endParaRPr lang="en-US" sz="1200" dirty="0"/>
        </a:p>
      </dgm:t>
    </dgm:pt>
    <dgm:pt modelId="{4FC42C04-BD4D-46FC-9B2A-6DFC18900A47}" type="parTrans" cxnId="{803C0788-1D1D-4FE7-AE2D-F872B2E53287}">
      <dgm:prSet/>
      <dgm:spPr/>
      <dgm:t>
        <a:bodyPr/>
        <a:lstStyle/>
        <a:p>
          <a:endParaRPr lang="en-US"/>
        </a:p>
      </dgm:t>
    </dgm:pt>
    <dgm:pt modelId="{90C22B06-090A-46C1-813B-9BE61B44C65F}" type="sibTrans" cxnId="{803C0788-1D1D-4FE7-AE2D-F872B2E53287}">
      <dgm:prSet/>
      <dgm:spPr/>
      <dgm:t>
        <a:bodyPr/>
        <a:lstStyle/>
        <a:p>
          <a:endParaRPr lang="en-US"/>
        </a:p>
      </dgm:t>
    </dgm:pt>
    <dgm:pt modelId="{05F4B5DF-E3C9-4F2C-B0E3-55322B9DB72F}">
      <dgm:prSet custT="1"/>
      <dgm:spPr>
        <a:solidFill>
          <a:schemeClr val="tx2">
            <a:lumMod val="25000"/>
            <a:lumOff val="75000"/>
            <a:alpha val="90000"/>
          </a:schemeClr>
        </a:solidFill>
      </dgm:spPr>
      <dgm:t>
        <a:bodyPr/>
        <a:lstStyle/>
        <a:p>
          <a:r>
            <a:rPr lang="en-US" sz="1200" dirty="0" smtClean="0"/>
            <a:t>Lifespan of transfused platelets = 3-4 days</a:t>
          </a:r>
          <a:endParaRPr lang="en-US" sz="1200" dirty="0"/>
        </a:p>
      </dgm:t>
    </dgm:pt>
    <dgm:pt modelId="{D962720C-AB91-4420-80AB-A3C22EDEF605}" type="parTrans" cxnId="{AC533264-CAD9-4D00-BE90-D14B3A8C899B}">
      <dgm:prSet/>
      <dgm:spPr/>
      <dgm:t>
        <a:bodyPr/>
        <a:lstStyle/>
        <a:p>
          <a:endParaRPr lang="en-US"/>
        </a:p>
      </dgm:t>
    </dgm:pt>
    <dgm:pt modelId="{744E8C9E-2148-4F1E-81A7-C1153ACF26CC}" type="sibTrans" cxnId="{AC533264-CAD9-4D00-BE90-D14B3A8C899B}">
      <dgm:prSet/>
      <dgm:spPr/>
      <dgm:t>
        <a:bodyPr/>
        <a:lstStyle/>
        <a:p>
          <a:endParaRPr lang="en-US"/>
        </a:p>
      </dgm:t>
    </dgm:pt>
    <dgm:pt modelId="{E975055A-DC5A-47FD-8A1D-9C4118BFB65C}">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Platelets are transfused in preparation for invasive procedures</a:t>
          </a:r>
          <a:endParaRPr lang="en-US" sz="1400" dirty="0">
            <a:latin typeface="+mj-lt"/>
          </a:endParaRPr>
        </a:p>
      </dgm:t>
    </dgm:pt>
    <dgm:pt modelId="{0734D780-4F50-4C2F-B1F0-9B8B1DDD9D0F}" type="parTrans" cxnId="{BFFC0DF9-DA6B-4524-B390-EEF6D112F193}">
      <dgm:prSet/>
      <dgm:spPr/>
      <dgm:t>
        <a:bodyPr/>
        <a:lstStyle/>
        <a:p>
          <a:endParaRPr lang="en-US"/>
        </a:p>
      </dgm:t>
    </dgm:pt>
    <dgm:pt modelId="{D3D2C54E-7803-4E81-8791-33F2702DA0BE}" type="sibTrans" cxnId="{BFFC0DF9-DA6B-4524-B390-EEF6D112F193}">
      <dgm:prSet/>
      <dgm:spPr/>
      <dgm:t>
        <a:bodyPr/>
        <a:lstStyle/>
        <a:p>
          <a:endParaRPr lang="en-US"/>
        </a:p>
      </dgm:t>
    </dgm:pt>
    <dgm:pt modelId="{1CA315DE-C839-443F-B4FE-048E259B27C7}">
      <dgm:prSe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Massive blood loss (</a:t>
          </a:r>
          <a:r>
            <a:rPr lang="en-US" sz="1200" b="0" dirty="0" smtClean="0"/>
            <a:t>1:1:1 ratio</a:t>
          </a:r>
          <a:r>
            <a:rPr lang="en-US" sz="1200" dirty="0" smtClean="0"/>
            <a:t>) RBCS, FFP, Platelets</a:t>
          </a:r>
          <a:endParaRPr lang="en-US" sz="1200" dirty="0"/>
        </a:p>
      </dgm:t>
    </dgm:pt>
    <dgm:pt modelId="{D7CC1B56-461C-4889-AE12-6EA1172D56E4}" type="parTrans" cxnId="{369BFE61-54ED-45A7-B600-1E4553E3CF1C}">
      <dgm:prSet/>
      <dgm:spPr/>
      <dgm:t>
        <a:bodyPr/>
        <a:lstStyle/>
        <a:p>
          <a:endParaRPr lang="en-US"/>
        </a:p>
      </dgm:t>
    </dgm:pt>
    <dgm:pt modelId="{1D8EE5C0-A21F-447B-BBFA-7D9989737A71}" type="sibTrans" cxnId="{369BFE61-54ED-45A7-B600-1E4553E3CF1C}">
      <dgm:prSet/>
      <dgm:spPr/>
      <dgm:t>
        <a:bodyPr/>
        <a:lstStyle/>
        <a:p>
          <a:endParaRPr lang="en-US"/>
        </a:p>
      </dgm:t>
    </dgm:pt>
    <dgm:pt modelId="{45E48641-F9F5-4D97-9B68-12AE55296ED8}">
      <dgm:prSet phldrT="[Text]" custT="1"/>
      <dgm:spPr>
        <a:solidFill>
          <a:schemeClr val="accent1">
            <a:lumMod val="20000"/>
            <a:lumOff val="80000"/>
            <a:alpha val="90000"/>
          </a:schemeClr>
        </a:solidFill>
      </dgm:spPr>
      <dgm:t>
        <a:bodyPr/>
        <a:lstStyle/>
        <a:p>
          <a:pPr>
            <a:lnSpc>
              <a:spcPct val="100000"/>
            </a:lnSpc>
            <a:spcBef>
              <a:spcPts val="1200"/>
            </a:spcBef>
            <a:spcAft>
              <a:spcPts val="1200"/>
            </a:spcAft>
          </a:pPr>
          <a:r>
            <a:rPr lang="en-US" sz="1200" dirty="0" smtClean="0"/>
            <a:t>Goal:  Transfuse immediately to keep platelet levels </a:t>
          </a:r>
          <a:r>
            <a:rPr lang="en-US" sz="1200" b="1" dirty="0" smtClean="0"/>
            <a:t>above 50,000</a:t>
          </a:r>
          <a:r>
            <a:rPr lang="en-US" sz="1200" dirty="0" smtClean="0"/>
            <a:t> in most bleeding situations and 100,000 in patients with DIC or CNS bleeding.</a:t>
          </a:r>
          <a:endParaRPr lang="en-US" sz="1400" dirty="0">
            <a:latin typeface="+mj-lt"/>
          </a:endParaRPr>
        </a:p>
      </dgm:t>
    </dgm:pt>
    <dgm:pt modelId="{A138095B-975C-46DB-ABD4-E2F0174DDBAA}" type="parTrans" cxnId="{A691CED5-A016-4F7B-BD63-D5BF4C5C0514}">
      <dgm:prSet/>
      <dgm:spPr/>
      <dgm:t>
        <a:bodyPr/>
        <a:lstStyle/>
        <a:p>
          <a:endParaRPr lang="en-US"/>
        </a:p>
      </dgm:t>
    </dgm:pt>
    <dgm:pt modelId="{D3A0324D-C8A4-4201-8921-5987867068C9}" type="sibTrans" cxnId="{A691CED5-A016-4F7B-BD63-D5BF4C5C0514}">
      <dgm:prSet/>
      <dgm:spPr/>
      <dgm:t>
        <a:bodyPr/>
        <a:lstStyle/>
        <a:p>
          <a:endParaRPr lang="en-US"/>
        </a:p>
      </dgm:t>
    </dgm:pt>
    <dgm:pt modelId="{46C4C87E-D9AA-4C13-A7B3-4103CFEA58AD}">
      <dgm:prSet phldrT="[Text]" custT="1"/>
      <dgm:spPr>
        <a:solidFill>
          <a:schemeClr val="tx2">
            <a:lumMod val="25000"/>
            <a:lumOff val="75000"/>
            <a:alpha val="90000"/>
          </a:schemeClr>
        </a:solidFill>
      </dgm:spPr>
      <dgm:t>
        <a:bodyPr/>
        <a:lstStyle/>
        <a:p>
          <a:pPr>
            <a:spcBef>
              <a:spcPts val="1200"/>
            </a:spcBef>
            <a:spcAft>
              <a:spcPts val="1200"/>
            </a:spcAft>
          </a:pPr>
          <a:r>
            <a:rPr lang="en-US" sz="1400" b="1" dirty="0" smtClean="0"/>
            <a:t>Mammoth Hospital Blood Bank has NO platelets available</a:t>
          </a:r>
          <a:endParaRPr lang="en-US" sz="1400" dirty="0"/>
        </a:p>
      </dgm:t>
    </dgm:pt>
    <dgm:pt modelId="{4D371D73-E330-4B33-AC06-853300F2E109}" type="parTrans" cxnId="{97C281B8-9ED6-4F11-8A75-5806B1B2114E}">
      <dgm:prSet/>
      <dgm:spPr/>
      <dgm:t>
        <a:bodyPr/>
        <a:lstStyle/>
        <a:p>
          <a:endParaRPr lang="en-US"/>
        </a:p>
      </dgm:t>
    </dgm:pt>
    <dgm:pt modelId="{4712DAF3-68B2-4BD1-BD0C-392E35EF4B5D}" type="sibTrans" cxnId="{97C281B8-9ED6-4F11-8A75-5806B1B2114E}">
      <dgm:prSet/>
      <dgm:spPr/>
      <dgm:t>
        <a:bodyPr/>
        <a:lstStyle/>
        <a:p>
          <a:endParaRPr lang="en-US"/>
        </a:p>
      </dgm:t>
    </dgm:pt>
    <dgm:pt modelId="{FD66EB94-3D3B-4006-9B71-9F32CCF1CA4C}">
      <dgm:prSet phldrT="[Text]" custT="1"/>
      <dgm:spPr>
        <a:solidFill>
          <a:schemeClr val="tx2">
            <a:lumMod val="25000"/>
            <a:lumOff val="75000"/>
            <a:alpha val="90000"/>
          </a:schemeClr>
        </a:solidFill>
      </dgm:spPr>
      <dgm:t>
        <a:bodyPr/>
        <a:lstStyle/>
        <a:p>
          <a:pPr>
            <a:spcBef>
              <a:spcPts val="1200"/>
            </a:spcBef>
            <a:spcAft>
              <a:spcPts val="1200"/>
            </a:spcAft>
          </a:pPr>
          <a:r>
            <a:rPr lang="en-US" sz="1200" dirty="0" smtClean="0"/>
            <a:t>Use </a:t>
          </a:r>
          <a:r>
            <a:rPr lang="en-US" sz="1200" b="1" u="sng" dirty="0" smtClean="0"/>
            <a:t>NEW</a:t>
          </a:r>
          <a:r>
            <a:rPr lang="en-US" sz="1200" dirty="0" smtClean="0"/>
            <a:t> standard  blood tubing for transfusion</a:t>
          </a:r>
          <a:endParaRPr lang="en-US" sz="1200" dirty="0"/>
        </a:p>
      </dgm:t>
    </dgm:pt>
    <dgm:pt modelId="{394DE7B9-1F4E-4660-B22C-E777D52A951D}" type="parTrans" cxnId="{22D4D236-4FEB-4D21-B505-2208C14508DB}">
      <dgm:prSet/>
      <dgm:spPr/>
      <dgm:t>
        <a:bodyPr/>
        <a:lstStyle/>
        <a:p>
          <a:endParaRPr lang="en-US"/>
        </a:p>
      </dgm:t>
    </dgm:pt>
    <dgm:pt modelId="{871B0C06-4AA4-4396-A1CD-DAFFB542D5FF}" type="sibTrans" cxnId="{22D4D236-4FEB-4D21-B505-2208C14508DB}">
      <dgm:prSet/>
      <dgm:spPr/>
      <dgm:t>
        <a:bodyPr/>
        <a:lstStyle/>
        <a:p>
          <a:endParaRPr lang="en-US"/>
        </a:p>
      </dgm:t>
    </dgm:pt>
    <dgm:pt modelId="{9217ED93-B942-47F7-91EF-89464E8006EB}">
      <dgm:prSet custT="1"/>
      <dgm:spPr/>
      <dgm:t>
        <a:bodyPr/>
        <a:lstStyle/>
        <a:p>
          <a:r>
            <a:rPr lang="en-US" sz="1400" dirty="0" smtClean="0"/>
            <a:t>Leukocyte Reduced Platelets </a:t>
          </a:r>
          <a:endParaRPr lang="en-US" sz="1400" dirty="0"/>
        </a:p>
      </dgm:t>
    </dgm:pt>
    <dgm:pt modelId="{E598EEA1-BCB4-4F00-AFFC-F4C2A6B78D58}" type="sibTrans" cxnId="{8F9A9500-F1F3-4810-A098-CB2A1241D355}">
      <dgm:prSet/>
      <dgm:spPr/>
      <dgm:t>
        <a:bodyPr/>
        <a:lstStyle/>
        <a:p>
          <a:endParaRPr lang="en-US"/>
        </a:p>
      </dgm:t>
    </dgm:pt>
    <dgm:pt modelId="{39C1DDF5-C39E-49F8-AE40-F7B6751F5294}" type="parTrans" cxnId="{8F9A9500-F1F3-4810-A098-CB2A1241D355}">
      <dgm:prSet/>
      <dgm:spPr/>
      <dgm:t>
        <a:bodyPr/>
        <a:lstStyle/>
        <a:p>
          <a:endParaRPr lang="en-US"/>
        </a:p>
      </dgm:t>
    </dgm:pt>
    <dgm:pt modelId="{695ACD5D-071A-4DED-A7D6-DDCCBBB7228C}">
      <dgm:prSet custT="1"/>
      <dgm:spPr/>
      <dgm:t>
        <a:bodyPr/>
        <a:lstStyle/>
        <a:p>
          <a:r>
            <a:rPr lang="en-US" sz="1400" dirty="0" smtClean="0"/>
            <a:t>Pooled Platelets (6 pack)</a:t>
          </a:r>
          <a:endParaRPr lang="en-US" sz="1400" dirty="0"/>
        </a:p>
      </dgm:t>
    </dgm:pt>
    <dgm:pt modelId="{38BA7064-B4E1-47CD-A840-0B975D8BDFD7}" type="sibTrans" cxnId="{698806D5-0CBD-4300-AEE3-BC3154E5C94E}">
      <dgm:prSet/>
      <dgm:spPr/>
      <dgm:t>
        <a:bodyPr/>
        <a:lstStyle/>
        <a:p>
          <a:endParaRPr lang="en-US"/>
        </a:p>
      </dgm:t>
    </dgm:pt>
    <dgm:pt modelId="{DBED44C2-3E0D-4F6F-B28F-459D2C1E1DBE}" type="parTrans" cxnId="{698806D5-0CBD-4300-AEE3-BC3154E5C94E}">
      <dgm:prSet/>
      <dgm:spPr/>
      <dgm:t>
        <a:bodyPr/>
        <a:lstStyle/>
        <a:p>
          <a:endParaRPr lang="en-US"/>
        </a:p>
      </dgm:t>
    </dgm:pt>
    <dgm:pt modelId="{BA14F240-24F6-48B0-85A4-052F5CB2A2FF}">
      <dgm:prSet custT="1"/>
      <dgm:spPr/>
      <dgm:t>
        <a:bodyPr/>
        <a:lstStyle/>
        <a:p>
          <a:r>
            <a:rPr lang="en-US" sz="1400" dirty="0" smtClean="0"/>
            <a:t>Single Donor Platelets (Apheresis) = 6 units</a:t>
          </a:r>
          <a:endParaRPr lang="en-US" sz="1400" dirty="0"/>
        </a:p>
      </dgm:t>
    </dgm:pt>
    <dgm:pt modelId="{0FFA1B07-2B29-42EB-9521-C8886447CF5E}" type="sibTrans" cxnId="{E67E2CE5-BB0C-4879-B0E1-A2F19D0C5735}">
      <dgm:prSet/>
      <dgm:spPr/>
      <dgm:t>
        <a:bodyPr/>
        <a:lstStyle/>
        <a:p>
          <a:endParaRPr lang="en-US"/>
        </a:p>
      </dgm:t>
    </dgm:pt>
    <dgm:pt modelId="{3D7F1A4B-0967-48F0-854E-8DD094A4A324}" type="parTrans" cxnId="{E67E2CE5-BB0C-4879-B0E1-A2F19D0C5735}">
      <dgm:prSet/>
      <dgm:spPr/>
      <dgm:t>
        <a:bodyPr/>
        <a:lstStyle/>
        <a:p>
          <a:endParaRPr lang="en-US"/>
        </a:p>
      </dgm:t>
    </dgm:pt>
    <dgm:pt modelId="{513F91F4-F7AB-4591-BA99-77DDE0CA73FF}">
      <dgm:prSet custT="1"/>
      <dgm:spPr/>
      <dgm:t>
        <a:bodyPr/>
        <a:lstStyle/>
        <a:p>
          <a:r>
            <a:rPr lang="en-US" sz="1400" dirty="0" smtClean="0">
              <a:latin typeface="+mj-lt"/>
            </a:rPr>
            <a:t>Platelets</a:t>
          </a:r>
          <a:endParaRPr lang="en-US" sz="1400" dirty="0">
            <a:latin typeface="+mj-lt"/>
          </a:endParaRPr>
        </a:p>
      </dgm:t>
    </dgm:pt>
    <dgm:pt modelId="{522FB170-AA90-4FFD-866C-0F126DB0B8E9}" type="sibTrans" cxnId="{691B3900-9875-48CC-8145-0A6282C195E6}">
      <dgm:prSet/>
      <dgm:spPr/>
      <dgm:t>
        <a:bodyPr/>
        <a:lstStyle/>
        <a:p>
          <a:endParaRPr lang="en-US"/>
        </a:p>
      </dgm:t>
    </dgm:pt>
    <dgm:pt modelId="{7486C4CD-8EAD-4067-9227-F59F05A521A2}" type="parTrans" cxnId="{691B3900-9875-48CC-8145-0A6282C195E6}">
      <dgm:prSet/>
      <dgm:spPr/>
      <dgm:t>
        <a:bodyPr/>
        <a:lstStyle/>
        <a:p>
          <a:endParaRPr lang="en-US"/>
        </a:p>
      </dgm:t>
    </dgm:pt>
    <dgm:pt modelId="{709E11AD-5BBA-4CD8-BD95-47D9750AA58E}">
      <dgm:prSet phldrT="[Text]" custT="1"/>
      <dgm:spPr/>
      <dgm:t>
        <a:bodyPr/>
        <a:lstStyle/>
        <a:p>
          <a:endParaRPr lang="en-US" sz="1300" dirty="0">
            <a:latin typeface="+mj-lt"/>
          </a:endParaRPr>
        </a:p>
      </dgm:t>
    </dgm:pt>
    <dgm:pt modelId="{98649331-90B9-4299-9F38-CF8410AFEB30}" type="sibTrans" cxnId="{B5EB0490-D7D0-4F75-927A-C6C4D0959CF0}">
      <dgm:prSet/>
      <dgm:spPr/>
      <dgm:t>
        <a:bodyPr/>
        <a:lstStyle/>
        <a:p>
          <a:endParaRPr lang="en-US"/>
        </a:p>
      </dgm:t>
    </dgm:pt>
    <dgm:pt modelId="{F7DDEB2A-85D9-4343-BF46-1C9CBD8A2438}" type="parTrans" cxnId="{B5EB0490-D7D0-4F75-927A-C6C4D0959CF0}">
      <dgm:prSet/>
      <dgm:spPr/>
      <dgm:t>
        <a:bodyPr/>
        <a:lstStyle/>
        <a:p>
          <a:endParaRPr lang="en-US"/>
        </a:p>
      </dgm:t>
    </dgm:pt>
    <dgm:pt modelId="{405A164C-4FC4-478D-BCC1-F34BE1AE902E}" type="pres">
      <dgm:prSet presAssocID="{6245F913-4070-44AF-B460-CDE94622DDA4}" presName="Name0" presStyleCnt="0">
        <dgm:presLayoutVars>
          <dgm:dir/>
          <dgm:animLvl val="lvl"/>
          <dgm:resizeHandles val="exact"/>
        </dgm:presLayoutVars>
      </dgm:prSet>
      <dgm:spPr/>
      <dgm:t>
        <a:bodyPr/>
        <a:lstStyle/>
        <a:p>
          <a:endParaRPr lang="en-US"/>
        </a:p>
      </dgm:t>
    </dgm:pt>
    <dgm:pt modelId="{0BAFDF1F-0873-4B44-A037-589E30488E03}" type="pres">
      <dgm:prSet presAssocID="{AF8FC67F-872F-4004-A670-0CBA3A588531}" presName="composite" presStyleCnt="0"/>
      <dgm:spPr/>
    </dgm:pt>
    <dgm:pt modelId="{EBC4F3F5-5ABA-46F7-90D7-9B50B1FBAA91}" type="pres">
      <dgm:prSet presAssocID="{AF8FC67F-872F-4004-A670-0CBA3A588531}" presName="parTx" presStyleLbl="alignNode1" presStyleIdx="0" presStyleCnt="3">
        <dgm:presLayoutVars>
          <dgm:chMax val="0"/>
          <dgm:chPref val="0"/>
          <dgm:bulletEnabled val="1"/>
        </dgm:presLayoutVars>
      </dgm:prSet>
      <dgm:spPr/>
      <dgm:t>
        <a:bodyPr/>
        <a:lstStyle/>
        <a:p>
          <a:endParaRPr lang="en-US"/>
        </a:p>
      </dgm:t>
    </dgm:pt>
    <dgm:pt modelId="{EA74D5EE-E609-41D9-B3AC-738E608432F3}" type="pres">
      <dgm:prSet presAssocID="{AF8FC67F-872F-4004-A670-0CBA3A588531}" presName="desTx" presStyleLbl="alignAccFollowNode1" presStyleIdx="0" presStyleCnt="3" custLinFactNeighborX="-12883" custLinFactNeighborY="-2937">
        <dgm:presLayoutVars>
          <dgm:bulletEnabled val="1"/>
        </dgm:presLayoutVars>
      </dgm:prSet>
      <dgm:spPr/>
      <dgm:t>
        <a:bodyPr/>
        <a:lstStyle/>
        <a:p>
          <a:endParaRPr lang="en-US"/>
        </a:p>
      </dgm:t>
    </dgm:pt>
    <dgm:pt modelId="{C6B2130A-67CD-4265-A890-7F7624BF6115}" type="pres">
      <dgm:prSet presAssocID="{CA9FF163-1201-4156-9207-EF7608D4991B}" presName="space" presStyleCnt="0"/>
      <dgm:spPr/>
    </dgm:pt>
    <dgm:pt modelId="{87C2698C-534E-4871-92A8-93B08B6738E7}" type="pres">
      <dgm:prSet presAssocID="{AB051E79-D212-4892-A03F-6B158692F4B6}" presName="composite" presStyleCnt="0"/>
      <dgm:spPr/>
    </dgm:pt>
    <dgm:pt modelId="{2993F23B-5A71-42F7-946B-7FAADCB22DF7}" type="pres">
      <dgm:prSet presAssocID="{AB051E79-D212-4892-A03F-6B158692F4B6}" presName="parTx" presStyleLbl="alignNode1" presStyleIdx="1" presStyleCnt="3">
        <dgm:presLayoutVars>
          <dgm:chMax val="0"/>
          <dgm:chPref val="0"/>
          <dgm:bulletEnabled val="1"/>
        </dgm:presLayoutVars>
      </dgm:prSet>
      <dgm:spPr/>
      <dgm:t>
        <a:bodyPr/>
        <a:lstStyle/>
        <a:p>
          <a:endParaRPr lang="en-US"/>
        </a:p>
      </dgm:t>
    </dgm:pt>
    <dgm:pt modelId="{694FD5B9-DA2C-4D29-83E7-3997E73D3F0B}" type="pres">
      <dgm:prSet presAssocID="{AB051E79-D212-4892-A03F-6B158692F4B6}" presName="desTx" presStyleLbl="alignAccFollowNode1" presStyleIdx="1" presStyleCnt="3">
        <dgm:presLayoutVars>
          <dgm:bulletEnabled val="1"/>
        </dgm:presLayoutVars>
      </dgm:prSet>
      <dgm:spPr/>
      <dgm:t>
        <a:bodyPr/>
        <a:lstStyle/>
        <a:p>
          <a:endParaRPr lang="en-US"/>
        </a:p>
      </dgm:t>
    </dgm:pt>
    <dgm:pt modelId="{9073B58B-C570-44EB-B282-060BABBD4A4E}" type="pres">
      <dgm:prSet presAssocID="{780C5F93-7968-4772-B413-0CFD41C35B2D}" presName="space" presStyleCnt="0"/>
      <dgm:spPr/>
    </dgm:pt>
    <dgm:pt modelId="{3D971CDF-5323-4ECE-9B1D-9F22F70F9232}" type="pres">
      <dgm:prSet presAssocID="{097973A9-CFE1-45A3-8190-9C9C2C68B662}" presName="composite" presStyleCnt="0"/>
      <dgm:spPr/>
    </dgm:pt>
    <dgm:pt modelId="{0AA44C84-3A51-4A9D-A99A-3F6991F9363C}" type="pres">
      <dgm:prSet presAssocID="{097973A9-CFE1-45A3-8190-9C9C2C68B662}" presName="parTx" presStyleLbl="alignNode1" presStyleIdx="2" presStyleCnt="3">
        <dgm:presLayoutVars>
          <dgm:chMax val="0"/>
          <dgm:chPref val="0"/>
          <dgm:bulletEnabled val="1"/>
        </dgm:presLayoutVars>
      </dgm:prSet>
      <dgm:spPr/>
      <dgm:t>
        <a:bodyPr/>
        <a:lstStyle/>
        <a:p>
          <a:endParaRPr lang="en-US"/>
        </a:p>
      </dgm:t>
    </dgm:pt>
    <dgm:pt modelId="{4B3E6A88-1974-47D8-BA56-E57E57E24D27}" type="pres">
      <dgm:prSet presAssocID="{097973A9-CFE1-45A3-8190-9C9C2C68B662}" presName="desTx" presStyleLbl="alignAccFollowNode1" presStyleIdx="2" presStyleCnt="3" custLinFactNeighborX="103" custLinFactNeighborY="2121">
        <dgm:presLayoutVars>
          <dgm:bulletEnabled val="1"/>
        </dgm:presLayoutVars>
      </dgm:prSet>
      <dgm:spPr/>
      <dgm:t>
        <a:bodyPr/>
        <a:lstStyle/>
        <a:p>
          <a:endParaRPr lang="en-US"/>
        </a:p>
      </dgm:t>
    </dgm:pt>
  </dgm:ptLst>
  <dgm:cxnLst>
    <dgm:cxn modelId="{8C2CC82F-9C55-421A-858E-3176F455FDC9}" type="presOf" srcId="{AB051E79-D212-4892-A03F-6B158692F4B6}" destId="{2993F23B-5A71-42F7-946B-7FAADCB22DF7}" srcOrd="0" destOrd="0" presId="urn:microsoft.com/office/officeart/2005/8/layout/hList1"/>
    <dgm:cxn modelId="{C1089347-3421-4277-87C2-71A5BD6020CC}" type="presOf" srcId="{513F91F4-F7AB-4591-BA99-77DDE0CA73FF}" destId="{EA74D5EE-E609-41D9-B3AC-738E608432F3}" srcOrd="0" destOrd="1" presId="urn:microsoft.com/office/officeart/2005/8/layout/hList1"/>
    <dgm:cxn modelId="{D1C49CFC-D45B-4095-90F9-48B198428258}" type="presOf" srcId="{05F4B5DF-E3C9-4F2C-B0E3-55322B9DB72F}" destId="{4B3E6A88-1974-47D8-BA56-E57E57E24D27}" srcOrd="0" destOrd="5" presId="urn:microsoft.com/office/officeart/2005/8/layout/hList1"/>
    <dgm:cxn modelId="{BFFC0DF9-DA6B-4524-B390-EEF6D112F193}" srcId="{AB051E79-D212-4892-A03F-6B158692F4B6}" destId="{E975055A-DC5A-47FD-8A1D-9C4118BFB65C}" srcOrd="2" destOrd="0" parTransId="{0734D780-4F50-4C2F-B1F0-9B8B1DDD9D0F}" sibTransId="{D3D2C54E-7803-4E81-8791-33F2702DA0BE}"/>
    <dgm:cxn modelId="{F4115996-9B33-412F-BE1E-355E948BD104}" srcId="{6245F913-4070-44AF-B460-CDE94622DDA4}" destId="{097973A9-CFE1-45A3-8190-9C9C2C68B662}" srcOrd="2" destOrd="0" parTransId="{EE1EDA43-1A04-44EA-9E1C-FF3D26C7F120}" sibTransId="{4E5D47BE-3854-4965-BC7A-6734FA6A5D3A}"/>
    <dgm:cxn modelId="{738BBC1B-D66F-47F9-8A8B-8931AE5E6F1C}" type="presOf" srcId="{E975055A-DC5A-47FD-8A1D-9C4118BFB65C}" destId="{694FD5B9-DA2C-4D29-83E7-3997E73D3F0B}" srcOrd="0" destOrd="2" presId="urn:microsoft.com/office/officeart/2005/8/layout/hList1"/>
    <dgm:cxn modelId="{F3990B1E-674F-43E4-AC98-BA8EB35077BE}" type="presOf" srcId="{FD66EB94-3D3B-4006-9B71-9F32CCF1CA4C}" destId="{4B3E6A88-1974-47D8-BA56-E57E57E24D27}" srcOrd="0" destOrd="2" presId="urn:microsoft.com/office/officeart/2005/8/layout/hList1"/>
    <dgm:cxn modelId="{E67E2CE5-BB0C-4879-B0E1-A2F19D0C5735}" srcId="{AF8FC67F-872F-4004-A670-0CBA3A588531}" destId="{BA14F240-24F6-48B0-85A4-052F5CB2A2FF}" srcOrd="2" destOrd="0" parTransId="{3D7F1A4B-0967-48F0-854E-8DD094A4A324}" sibTransId="{0FFA1B07-2B29-42EB-9521-C8886447CF5E}"/>
    <dgm:cxn modelId="{E347FDB0-0E27-4FD4-8011-3925AE2B4E98}" type="presOf" srcId="{3F5AF0EA-8347-42FE-84A5-D2B7BE4AB875}" destId="{4B3E6A88-1974-47D8-BA56-E57E57E24D27}" srcOrd="0" destOrd="3" presId="urn:microsoft.com/office/officeart/2005/8/layout/hList1"/>
    <dgm:cxn modelId="{698806D5-0CBD-4300-AEE3-BC3154E5C94E}" srcId="{AF8FC67F-872F-4004-A670-0CBA3A588531}" destId="{695ACD5D-071A-4DED-A7D6-DDCCBBB7228C}" srcOrd="3" destOrd="0" parTransId="{DBED44C2-3E0D-4F6F-B28F-459D2C1E1DBE}" sibTransId="{38BA7064-B4E1-47CD-A840-0B975D8BDFD7}"/>
    <dgm:cxn modelId="{36CADC14-658D-4FD3-B1E0-670A6A482226}" type="presOf" srcId="{46C4C87E-D9AA-4C13-A7B3-4103CFEA58AD}" destId="{4B3E6A88-1974-47D8-BA56-E57E57E24D27}" srcOrd="0" destOrd="0" presId="urn:microsoft.com/office/officeart/2005/8/layout/hList1"/>
    <dgm:cxn modelId="{B602079D-B799-4B97-B01C-A037E77B7759}" type="presOf" srcId="{709E11AD-5BBA-4CD8-BD95-47D9750AA58E}" destId="{EA74D5EE-E609-41D9-B3AC-738E608432F3}" srcOrd="0" destOrd="0" presId="urn:microsoft.com/office/officeart/2005/8/layout/hList1"/>
    <dgm:cxn modelId="{80663293-56BB-47EE-9A4D-B5986DAFD32B}" type="presOf" srcId="{6245F913-4070-44AF-B460-CDE94622DDA4}" destId="{405A164C-4FC4-478D-BCC1-F34BE1AE902E}" srcOrd="0" destOrd="0" presId="urn:microsoft.com/office/officeart/2005/8/layout/hList1"/>
    <dgm:cxn modelId="{B5EB0490-D7D0-4F75-927A-C6C4D0959CF0}" srcId="{AF8FC67F-872F-4004-A670-0CBA3A588531}" destId="{709E11AD-5BBA-4CD8-BD95-47D9750AA58E}" srcOrd="0" destOrd="0" parTransId="{F7DDEB2A-85D9-4343-BF46-1C9CBD8A2438}" sibTransId="{98649331-90B9-4299-9F38-CF8410AFEB30}"/>
    <dgm:cxn modelId="{803C0788-1D1D-4FE7-AE2D-F872B2E53287}" srcId="{097973A9-CFE1-45A3-8190-9C9C2C68B662}" destId="{1AE19B17-FE1E-4C01-9A4B-92D90E88EC20}" srcOrd="4" destOrd="0" parTransId="{4FC42C04-BD4D-46FC-9B2A-6DFC18900A47}" sibTransId="{90C22B06-090A-46C1-813B-9BE61B44C65F}"/>
    <dgm:cxn modelId="{248382B7-CE91-4C02-80EE-495E8C8D9EF7}" srcId="{097973A9-CFE1-45A3-8190-9C9C2C68B662}" destId="{A08EEED4-8A46-4102-8F0C-BFEF59892053}" srcOrd="1" destOrd="0" parTransId="{4B312948-A5DA-4D94-9E83-FEE724B50B37}" sibTransId="{AF89BF7A-56CF-4430-A03A-FD88A454BCEE}"/>
    <dgm:cxn modelId="{97C281B8-9ED6-4F11-8A75-5806B1B2114E}" srcId="{097973A9-CFE1-45A3-8190-9C9C2C68B662}" destId="{46C4C87E-D9AA-4C13-A7B3-4103CFEA58AD}" srcOrd="0" destOrd="0" parTransId="{4D371D73-E330-4B33-AC06-853300F2E109}" sibTransId="{4712DAF3-68B2-4BD1-BD0C-392E35EF4B5D}"/>
    <dgm:cxn modelId="{A975A63E-B853-4EA5-A94C-F162C6F5E227}" type="presOf" srcId="{BA14F240-24F6-48B0-85A4-052F5CB2A2FF}" destId="{EA74D5EE-E609-41D9-B3AC-738E608432F3}" srcOrd="0" destOrd="2" presId="urn:microsoft.com/office/officeart/2005/8/layout/hList1"/>
    <dgm:cxn modelId="{7D52E50B-63B3-488F-B57A-C83E132E6246}" type="presOf" srcId="{CC2BE1BD-BA12-490B-A3A6-0622E2C9D871}" destId="{694FD5B9-DA2C-4D29-83E7-3997E73D3F0B}" srcOrd="0" destOrd="0" presId="urn:microsoft.com/office/officeart/2005/8/layout/hList1"/>
    <dgm:cxn modelId="{691B3900-9875-48CC-8145-0A6282C195E6}" srcId="{AF8FC67F-872F-4004-A670-0CBA3A588531}" destId="{513F91F4-F7AB-4591-BA99-77DDE0CA73FF}" srcOrd="1" destOrd="0" parTransId="{7486C4CD-8EAD-4067-9227-F59F05A521A2}" sibTransId="{522FB170-AA90-4FFD-866C-0F126DB0B8E9}"/>
    <dgm:cxn modelId="{E924DB45-9CD4-456F-A44E-F7AC86A5A387}" type="presOf" srcId="{A08EEED4-8A46-4102-8F0C-BFEF59892053}" destId="{4B3E6A88-1974-47D8-BA56-E57E57E24D27}" srcOrd="0" destOrd="1" presId="urn:microsoft.com/office/officeart/2005/8/layout/hList1"/>
    <dgm:cxn modelId="{11C8C6E5-7706-4353-8EDF-4775172BAA56}" type="presOf" srcId="{AF8FC67F-872F-4004-A670-0CBA3A588531}" destId="{EBC4F3F5-5ABA-46F7-90D7-9B50B1FBAA91}" srcOrd="0" destOrd="0" presId="urn:microsoft.com/office/officeart/2005/8/layout/hList1"/>
    <dgm:cxn modelId="{2EEB8AF2-5039-40A2-BA84-610B5107E033}" srcId="{097973A9-CFE1-45A3-8190-9C9C2C68B662}" destId="{3F5AF0EA-8347-42FE-84A5-D2B7BE4AB875}" srcOrd="3" destOrd="0" parTransId="{A7273F4A-FF01-44D9-9563-5BBDB67FBFAF}" sibTransId="{DC8ABD22-3D5D-450F-B47B-D029E3D781C9}"/>
    <dgm:cxn modelId="{A691CED5-A016-4F7B-BD63-D5BF4C5C0514}" srcId="{AB051E79-D212-4892-A03F-6B158692F4B6}" destId="{45E48641-F9F5-4D97-9B68-12AE55296ED8}" srcOrd="1" destOrd="0" parTransId="{A138095B-975C-46DB-ABD4-E2F0174DDBAA}" sibTransId="{D3A0324D-C8A4-4201-8921-5987867068C9}"/>
    <dgm:cxn modelId="{FB8C9489-95E7-4A5F-9F8D-A697726CF865}" type="presOf" srcId="{695ACD5D-071A-4DED-A7D6-DDCCBBB7228C}" destId="{EA74D5EE-E609-41D9-B3AC-738E608432F3}" srcOrd="0" destOrd="3" presId="urn:microsoft.com/office/officeart/2005/8/layout/hList1"/>
    <dgm:cxn modelId="{8F9A9500-F1F3-4810-A098-CB2A1241D355}" srcId="{AF8FC67F-872F-4004-A670-0CBA3A588531}" destId="{9217ED93-B942-47F7-91EF-89464E8006EB}" srcOrd="4" destOrd="0" parTransId="{39C1DDF5-C39E-49F8-AE40-F7B6751F5294}" sibTransId="{E598EEA1-BCB4-4F00-AFFC-F4C2A6B78D58}"/>
    <dgm:cxn modelId="{F94310BF-7750-4AB7-A1D2-02A492314A9D}" srcId="{6245F913-4070-44AF-B460-CDE94622DDA4}" destId="{AF8FC67F-872F-4004-A670-0CBA3A588531}" srcOrd="0" destOrd="0" parTransId="{A3E3A38D-ACDB-4979-A078-EC49BDEAD771}" sibTransId="{CA9FF163-1201-4156-9207-EF7608D4991B}"/>
    <dgm:cxn modelId="{FA50F578-581F-4A33-BD35-3CC43F8151CE}" type="presOf" srcId="{9217ED93-B942-47F7-91EF-89464E8006EB}" destId="{EA74D5EE-E609-41D9-B3AC-738E608432F3}" srcOrd="0" destOrd="4" presId="urn:microsoft.com/office/officeart/2005/8/layout/hList1"/>
    <dgm:cxn modelId="{22D4D236-4FEB-4D21-B505-2208C14508DB}" srcId="{097973A9-CFE1-45A3-8190-9C9C2C68B662}" destId="{FD66EB94-3D3B-4006-9B71-9F32CCF1CA4C}" srcOrd="2" destOrd="0" parTransId="{394DE7B9-1F4E-4660-B22C-E777D52A951D}" sibTransId="{871B0C06-4AA4-4396-A1CD-DAFFB542D5FF}"/>
    <dgm:cxn modelId="{A7415F8D-8A2F-46CB-8763-DD1F9B0034DA}" srcId="{AB051E79-D212-4892-A03F-6B158692F4B6}" destId="{73F7C4D6-908F-482C-AADC-B67DB05E9B76}" srcOrd="3" destOrd="0" parTransId="{DA3DE1A7-082E-4AC3-ACFD-2BA16BBD0482}" sibTransId="{EAC313A6-4FEA-4B84-842E-FBCB11162246}"/>
    <dgm:cxn modelId="{9343EB21-704C-45C4-93C2-53FA10391537}" type="presOf" srcId="{1AE19B17-FE1E-4C01-9A4B-92D90E88EC20}" destId="{4B3E6A88-1974-47D8-BA56-E57E57E24D27}" srcOrd="0" destOrd="4" presId="urn:microsoft.com/office/officeart/2005/8/layout/hList1"/>
    <dgm:cxn modelId="{AC533264-CAD9-4D00-BE90-D14B3A8C899B}" srcId="{097973A9-CFE1-45A3-8190-9C9C2C68B662}" destId="{05F4B5DF-E3C9-4F2C-B0E3-55322B9DB72F}" srcOrd="5" destOrd="0" parTransId="{D962720C-AB91-4420-80AB-A3C22EDEF605}" sibTransId="{744E8C9E-2148-4F1E-81A7-C1153ACF26CC}"/>
    <dgm:cxn modelId="{7B965872-0354-408B-AD0D-473B05E1A939}" type="presOf" srcId="{73F7C4D6-908F-482C-AADC-B67DB05E9B76}" destId="{694FD5B9-DA2C-4D29-83E7-3997E73D3F0B}" srcOrd="0" destOrd="3" presId="urn:microsoft.com/office/officeart/2005/8/layout/hList1"/>
    <dgm:cxn modelId="{62E9F990-FF83-43C0-A2D4-1658845E6C7B}" srcId="{6245F913-4070-44AF-B460-CDE94622DDA4}" destId="{AB051E79-D212-4892-A03F-6B158692F4B6}" srcOrd="1" destOrd="0" parTransId="{8E778961-0814-449A-8B3C-795A3BD44963}" sibTransId="{780C5F93-7968-4772-B413-0CFD41C35B2D}"/>
    <dgm:cxn modelId="{65A300ED-5EA9-4981-AA0F-B6C3DB8978DE}" type="presOf" srcId="{1CA315DE-C839-443F-B4FE-048E259B27C7}" destId="{694FD5B9-DA2C-4D29-83E7-3997E73D3F0B}" srcOrd="0" destOrd="4" presId="urn:microsoft.com/office/officeart/2005/8/layout/hList1"/>
    <dgm:cxn modelId="{B64D135C-6763-45AB-AFE1-4BFB171264B8}" srcId="{AB051E79-D212-4892-A03F-6B158692F4B6}" destId="{CC2BE1BD-BA12-490B-A3A6-0622E2C9D871}" srcOrd="0" destOrd="0" parTransId="{597F9645-DEAD-47C4-BD7D-7AF25BE5242D}" sibTransId="{B11B6756-C45C-46DC-B0C9-C44EB2E26F06}"/>
    <dgm:cxn modelId="{369BFE61-54ED-45A7-B600-1E4553E3CF1C}" srcId="{AB051E79-D212-4892-A03F-6B158692F4B6}" destId="{1CA315DE-C839-443F-B4FE-048E259B27C7}" srcOrd="4" destOrd="0" parTransId="{D7CC1B56-461C-4889-AE12-6EA1172D56E4}" sibTransId="{1D8EE5C0-A21F-447B-BBFA-7D9989737A71}"/>
    <dgm:cxn modelId="{DAF46BC2-9552-4947-BD95-FA270E69565D}" type="presOf" srcId="{45E48641-F9F5-4D97-9B68-12AE55296ED8}" destId="{694FD5B9-DA2C-4D29-83E7-3997E73D3F0B}" srcOrd="0" destOrd="1" presId="urn:microsoft.com/office/officeart/2005/8/layout/hList1"/>
    <dgm:cxn modelId="{FD8753A6-CDE5-45DB-8AEF-9CF0CAD0095D}" type="presOf" srcId="{097973A9-CFE1-45A3-8190-9C9C2C68B662}" destId="{0AA44C84-3A51-4A9D-A99A-3F6991F9363C}" srcOrd="0" destOrd="0" presId="urn:microsoft.com/office/officeart/2005/8/layout/hList1"/>
    <dgm:cxn modelId="{BF577B1C-7150-4ABC-8D47-0ECDE3DAF064}" type="presParOf" srcId="{405A164C-4FC4-478D-BCC1-F34BE1AE902E}" destId="{0BAFDF1F-0873-4B44-A037-589E30488E03}" srcOrd="0" destOrd="0" presId="urn:microsoft.com/office/officeart/2005/8/layout/hList1"/>
    <dgm:cxn modelId="{86318F7A-B319-44A9-BD6B-E911A0F6391E}" type="presParOf" srcId="{0BAFDF1F-0873-4B44-A037-589E30488E03}" destId="{EBC4F3F5-5ABA-46F7-90D7-9B50B1FBAA91}" srcOrd="0" destOrd="0" presId="urn:microsoft.com/office/officeart/2005/8/layout/hList1"/>
    <dgm:cxn modelId="{99B94B5B-F95B-4A83-AA5A-C23C6F12D605}" type="presParOf" srcId="{0BAFDF1F-0873-4B44-A037-589E30488E03}" destId="{EA74D5EE-E609-41D9-B3AC-738E608432F3}" srcOrd="1" destOrd="0" presId="urn:microsoft.com/office/officeart/2005/8/layout/hList1"/>
    <dgm:cxn modelId="{8A591B39-1A1A-4311-B06D-16316B391570}" type="presParOf" srcId="{405A164C-4FC4-478D-BCC1-F34BE1AE902E}" destId="{C6B2130A-67CD-4265-A890-7F7624BF6115}" srcOrd="1" destOrd="0" presId="urn:microsoft.com/office/officeart/2005/8/layout/hList1"/>
    <dgm:cxn modelId="{60B06133-65BB-438C-A7D3-A6DF12111D2D}" type="presParOf" srcId="{405A164C-4FC4-478D-BCC1-F34BE1AE902E}" destId="{87C2698C-534E-4871-92A8-93B08B6738E7}" srcOrd="2" destOrd="0" presId="urn:microsoft.com/office/officeart/2005/8/layout/hList1"/>
    <dgm:cxn modelId="{8DCC653B-3E17-43E3-8DA2-6ACC63B0237A}" type="presParOf" srcId="{87C2698C-534E-4871-92A8-93B08B6738E7}" destId="{2993F23B-5A71-42F7-946B-7FAADCB22DF7}" srcOrd="0" destOrd="0" presId="urn:microsoft.com/office/officeart/2005/8/layout/hList1"/>
    <dgm:cxn modelId="{0645ED31-970C-4D1D-A905-C3F94B19D1CA}" type="presParOf" srcId="{87C2698C-534E-4871-92A8-93B08B6738E7}" destId="{694FD5B9-DA2C-4D29-83E7-3997E73D3F0B}" srcOrd="1" destOrd="0" presId="urn:microsoft.com/office/officeart/2005/8/layout/hList1"/>
    <dgm:cxn modelId="{FBFE8EED-3A8D-4D5A-A7EB-027C659BCA55}" type="presParOf" srcId="{405A164C-4FC4-478D-BCC1-F34BE1AE902E}" destId="{9073B58B-C570-44EB-B282-060BABBD4A4E}" srcOrd="3" destOrd="0" presId="urn:microsoft.com/office/officeart/2005/8/layout/hList1"/>
    <dgm:cxn modelId="{AC9099EF-0193-4EC6-B991-D5373711A794}" type="presParOf" srcId="{405A164C-4FC4-478D-BCC1-F34BE1AE902E}" destId="{3D971CDF-5323-4ECE-9B1D-9F22F70F9232}" srcOrd="4" destOrd="0" presId="urn:microsoft.com/office/officeart/2005/8/layout/hList1"/>
    <dgm:cxn modelId="{8FC1F696-E78F-4D51-B3E8-E5A03CBABC1E}" type="presParOf" srcId="{3D971CDF-5323-4ECE-9B1D-9F22F70F9232}" destId="{0AA44C84-3A51-4A9D-A99A-3F6991F9363C}" srcOrd="0" destOrd="0" presId="urn:microsoft.com/office/officeart/2005/8/layout/hList1"/>
    <dgm:cxn modelId="{C6C3B343-5027-46A9-B394-9E4F48C0D129}" type="presParOf" srcId="{3D971CDF-5323-4ECE-9B1D-9F22F70F9232}" destId="{4B3E6A88-1974-47D8-BA56-E57E57E24D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C726DC-B25B-471B-ADB5-03E05DED17B0}"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2AF2A8A7-409C-4508-9D4C-0315C8132159}">
      <dgm:prSet phldrT="[Text]"/>
      <dgm:spPr/>
      <dgm:t>
        <a:bodyPr/>
        <a:lstStyle/>
        <a:p>
          <a:r>
            <a:rPr lang="en-US" dirty="0" smtClean="0"/>
            <a:t>Delayed Hemolytic Reaction</a:t>
          </a:r>
          <a:endParaRPr lang="en-US" dirty="0"/>
        </a:p>
      </dgm:t>
    </dgm:pt>
    <dgm:pt modelId="{D6868BFD-5D2F-4582-8811-E4805D81AAA8}" type="parTrans" cxnId="{60DBD80D-0399-49DA-9B4F-3B05299DA4C5}">
      <dgm:prSet/>
      <dgm:spPr/>
      <dgm:t>
        <a:bodyPr/>
        <a:lstStyle/>
        <a:p>
          <a:endParaRPr lang="en-US"/>
        </a:p>
      </dgm:t>
    </dgm:pt>
    <dgm:pt modelId="{AF44E9A7-FA82-4166-922A-29EFCEAC68FC}" type="sibTrans" cxnId="{60DBD80D-0399-49DA-9B4F-3B05299DA4C5}">
      <dgm:prSet/>
      <dgm:spPr/>
      <dgm:t>
        <a:bodyPr/>
        <a:lstStyle/>
        <a:p>
          <a:endParaRPr lang="en-US"/>
        </a:p>
      </dgm:t>
    </dgm:pt>
    <dgm:pt modelId="{DE5077F2-23D5-46EC-9899-5257976A3DED}">
      <dgm:prSet phldrT="[Text]"/>
      <dgm:spPr/>
      <dgm:t>
        <a:bodyPr/>
        <a:lstStyle/>
        <a:p>
          <a:r>
            <a:rPr lang="en-US" dirty="0" smtClean="0"/>
            <a:t>Alloimmunization</a:t>
          </a:r>
          <a:endParaRPr lang="en-US" dirty="0"/>
        </a:p>
      </dgm:t>
    </dgm:pt>
    <dgm:pt modelId="{98B695BC-3DAF-45F1-85B0-B4CB19025ABC}" type="parTrans" cxnId="{8BD49349-1225-4C24-B22E-1D4E1A37B1A7}">
      <dgm:prSet/>
      <dgm:spPr/>
      <dgm:t>
        <a:bodyPr/>
        <a:lstStyle/>
        <a:p>
          <a:endParaRPr lang="en-US"/>
        </a:p>
      </dgm:t>
    </dgm:pt>
    <dgm:pt modelId="{6269158C-3AE4-408D-AA66-0A22010F7C05}" type="sibTrans" cxnId="{8BD49349-1225-4C24-B22E-1D4E1A37B1A7}">
      <dgm:prSet/>
      <dgm:spPr/>
      <dgm:t>
        <a:bodyPr/>
        <a:lstStyle/>
        <a:p>
          <a:endParaRPr lang="en-US"/>
        </a:p>
      </dgm:t>
    </dgm:pt>
    <dgm:pt modelId="{643BEF02-E574-4286-9A91-299A0F227FD3}">
      <dgm:prSet phldrT="[Text]"/>
      <dgm:spPr/>
      <dgm:t>
        <a:bodyPr/>
        <a:lstStyle/>
        <a:p>
          <a:r>
            <a:rPr lang="en-US" dirty="0" smtClean="0"/>
            <a:t>Post-Transfusion Purpura (PTP)</a:t>
          </a:r>
          <a:endParaRPr lang="en-US" dirty="0"/>
        </a:p>
      </dgm:t>
    </dgm:pt>
    <dgm:pt modelId="{4135EB4B-8603-4203-90E7-8FAA1E0E9715}" type="parTrans" cxnId="{956E33CF-617C-495E-A622-218D3E2C7AE4}">
      <dgm:prSet/>
      <dgm:spPr/>
      <dgm:t>
        <a:bodyPr/>
        <a:lstStyle/>
        <a:p>
          <a:endParaRPr lang="en-US"/>
        </a:p>
      </dgm:t>
    </dgm:pt>
    <dgm:pt modelId="{3A86F37B-062C-45C6-970F-2ED797C8B4F6}" type="sibTrans" cxnId="{956E33CF-617C-495E-A622-218D3E2C7AE4}">
      <dgm:prSet/>
      <dgm:spPr/>
      <dgm:t>
        <a:bodyPr/>
        <a:lstStyle/>
        <a:p>
          <a:endParaRPr lang="en-US"/>
        </a:p>
      </dgm:t>
    </dgm:pt>
    <dgm:pt modelId="{F2208DAF-6B28-4D62-97FE-D48F694F3119}">
      <dgm:prSet phldrT="[Text]" custT="1"/>
      <dgm:spPr/>
      <dgm:t>
        <a:bodyPr/>
        <a:lstStyle/>
        <a:p>
          <a:r>
            <a:rPr lang="en-US" sz="2000" dirty="0" smtClean="0"/>
            <a:t>Transfusion-Associated Graft-</a:t>
          </a:r>
          <a:r>
            <a:rPr lang="en-US" sz="2000" dirty="0" err="1" smtClean="0"/>
            <a:t>vs</a:t>
          </a:r>
          <a:r>
            <a:rPr lang="en-US" sz="2000" dirty="0" smtClean="0"/>
            <a:t>-Host Disease (TA-GVHD)</a:t>
          </a:r>
          <a:endParaRPr lang="en-US" sz="2000" dirty="0"/>
        </a:p>
      </dgm:t>
    </dgm:pt>
    <dgm:pt modelId="{2F0AC1A3-3CA4-4EC6-8E34-964919EDB73C}" type="parTrans" cxnId="{AB325C8A-5A83-484F-9A63-42BF2B01AB7C}">
      <dgm:prSet/>
      <dgm:spPr/>
      <dgm:t>
        <a:bodyPr/>
        <a:lstStyle/>
        <a:p>
          <a:endParaRPr lang="en-US"/>
        </a:p>
      </dgm:t>
    </dgm:pt>
    <dgm:pt modelId="{F99B7FB8-E597-4BE2-A850-A49CD165A1D6}" type="sibTrans" cxnId="{AB325C8A-5A83-484F-9A63-42BF2B01AB7C}">
      <dgm:prSet/>
      <dgm:spPr/>
      <dgm:t>
        <a:bodyPr/>
        <a:lstStyle/>
        <a:p>
          <a:endParaRPr lang="en-US"/>
        </a:p>
      </dgm:t>
    </dgm:pt>
    <dgm:pt modelId="{16442DB2-FA89-4EAB-8409-0BF3CE3551FF}" type="pres">
      <dgm:prSet presAssocID="{8AC726DC-B25B-471B-ADB5-03E05DED17B0}" presName="diagram" presStyleCnt="0">
        <dgm:presLayoutVars>
          <dgm:dir/>
          <dgm:resizeHandles val="exact"/>
        </dgm:presLayoutVars>
      </dgm:prSet>
      <dgm:spPr/>
      <dgm:t>
        <a:bodyPr/>
        <a:lstStyle/>
        <a:p>
          <a:endParaRPr lang="en-US"/>
        </a:p>
      </dgm:t>
    </dgm:pt>
    <dgm:pt modelId="{72EBEBA7-B65C-4D73-AA79-4EEE06634901}" type="pres">
      <dgm:prSet presAssocID="{2AF2A8A7-409C-4508-9D4C-0315C8132159}" presName="node" presStyleLbl="node1" presStyleIdx="0" presStyleCnt="4">
        <dgm:presLayoutVars>
          <dgm:bulletEnabled val="1"/>
        </dgm:presLayoutVars>
      </dgm:prSet>
      <dgm:spPr/>
      <dgm:t>
        <a:bodyPr/>
        <a:lstStyle/>
        <a:p>
          <a:endParaRPr lang="en-US"/>
        </a:p>
      </dgm:t>
    </dgm:pt>
    <dgm:pt modelId="{D194AF5D-27C8-473D-BBDE-5E3A7043807E}" type="pres">
      <dgm:prSet presAssocID="{AF44E9A7-FA82-4166-922A-29EFCEAC68FC}" presName="sibTrans" presStyleCnt="0"/>
      <dgm:spPr/>
    </dgm:pt>
    <dgm:pt modelId="{AA7F3735-3703-45F4-92B0-7B088C1AADAB}" type="pres">
      <dgm:prSet presAssocID="{DE5077F2-23D5-46EC-9899-5257976A3DED}" presName="node" presStyleLbl="node1" presStyleIdx="1" presStyleCnt="4">
        <dgm:presLayoutVars>
          <dgm:bulletEnabled val="1"/>
        </dgm:presLayoutVars>
      </dgm:prSet>
      <dgm:spPr/>
      <dgm:t>
        <a:bodyPr/>
        <a:lstStyle/>
        <a:p>
          <a:endParaRPr lang="en-US"/>
        </a:p>
      </dgm:t>
    </dgm:pt>
    <dgm:pt modelId="{B8069D69-F3F5-49C2-A5DC-0B292F1F209E}" type="pres">
      <dgm:prSet presAssocID="{6269158C-3AE4-408D-AA66-0A22010F7C05}" presName="sibTrans" presStyleCnt="0"/>
      <dgm:spPr/>
    </dgm:pt>
    <dgm:pt modelId="{ED8999D7-FF78-4ABB-A396-5E1D46EEEEEC}" type="pres">
      <dgm:prSet presAssocID="{643BEF02-E574-4286-9A91-299A0F227FD3}" presName="node" presStyleLbl="node1" presStyleIdx="2" presStyleCnt="4">
        <dgm:presLayoutVars>
          <dgm:bulletEnabled val="1"/>
        </dgm:presLayoutVars>
      </dgm:prSet>
      <dgm:spPr/>
      <dgm:t>
        <a:bodyPr/>
        <a:lstStyle/>
        <a:p>
          <a:endParaRPr lang="en-US"/>
        </a:p>
      </dgm:t>
    </dgm:pt>
    <dgm:pt modelId="{1ED8ABFA-9FB5-4E5C-A49A-34C44B231D92}" type="pres">
      <dgm:prSet presAssocID="{3A86F37B-062C-45C6-970F-2ED797C8B4F6}" presName="sibTrans" presStyleCnt="0"/>
      <dgm:spPr/>
    </dgm:pt>
    <dgm:pt modelId="{8691030C-020C-4987-8B59-66BD187DE3F2}" type="pres">
      <dgm:prSet presAssocID="{F2208DAF-6B28-4D62-97FE-D48F694F3119}" presName="node" presStyleLbl="node1" presStyleIdx="3" presStyleCnt="4">
        <dgm:presLayoutVars>
          <dgm:bulletEnabled val="1"/>
        </dgm:presLayoutVars>
      </dgm:prSet>
      <dgm:spPr/>
      <dgm:t>
        <a:bodyPr/>
        <a:lstStyle/>
        <a:p>
          <a:endParaRPr lang="en-US"/>
        </a:p>
      </dgm:t>
    </dgm:pt>
  </dgm:ptLst>
  <dgm:cxnLst>
    <dgm:cxn modelId="{5B4C744F-AB4F-4865-B2DF-63C9647985E2}" type="presOf" srcId="{8AC726DC-B25B-471B-ADB5-03E05DED17B0}" destId="{16442DB2-FA89-4EAB-8409-0BF3CE3551FF}" srcOrd="0" destOrd="0" presId="urn:microsoft.com/office/officeart/2005/8/layout/default"/>
    <dgm:cxn modelId="{60DBD80D-0399-49DA-9B4F-3B05299DA4C5}" srcId="{8AC726DC-B25B-471B-ADB5-03E05DED17B0}" destId="{2AF2A8A7-409C-4508-9D4C-0315C8132159}" srcOrd="0" destOrd="0" parTransId="{D6868BFD-5D2F-4582-8811-E4805D81AAA8}" sibTransId="{AF44E9A7-FA82-4166-922A-29EFCEAC68FC}"/>
    <dgm:cxn modelId="{C911F7DB-90A8-4AE1-9A73-D31BB40EBFBA}" type="presOf" srcId="{2AF2A8A7-409C-4508-9D4C-0315C8132159}" destId="{72EBEBA7-B65C-4D73-AA79-4EEE06634901}" srcOrd="0" destOrd="0" presId="urn:microsoft.com/office/officeart/2005/8/layout/default"/>
    <dgm:cxn modelId="{3C52A5C1-AEB3-488E-AAB2-262AF95C953B}" type="presOf" srcId="{F2208DAF-6B28-4D62-97FE-D48F694F3119}" destId="{8691030C-020C-4987-8B59-66BD187DE3F2}" srcOrd="0" destOrd="0" presId="urn:microsoft.com/office/officeart/2005/8/layout/default"/>
    <dgm:cxn modelId="{B1773003-3C3A-47BC-844F-9724B7FB0F17}" type="presOf" srcId="{643BEF02-E574-4286-9A91-299A0F227FD3}" destId="{ED8999D7-FF78-4ABB-A396-5E1D46EEEEEC}" srcOrd="0" destOrd="0" presId="urn:microsoft.com/office/officeart/2005/8/layout/default"/>
    <dgm:cxn modelId="{8BD49349-1225-4C24-B22E-1D4E1A37B1A7}" srcId="{8AC726DC-B25B-471B-ADB5-03E05DED17B0}" destId="{DE5077F2-23D5-46EC-9899-5257976A3DED}" srcOrd="1" destOrd="0" parTransId="{98B695BC-3DAF-45F1-85B0-B4CB19025ABC}" sibTransId="{6269158C-3AE4-408D-AA66-0A22010F7C05}"/>
    <dgm:cxn modelId="{9B282572-3BB7-4FCB-A60D-37466C11385F}" type="presOf" srcId="{DE5077F2-23D5-46EC-9899-5257976A3DED}" destId="{AA7F3735-3703-45F4-92B0-7B088C1AADAB}" srcOrd="0" destOrd="0" presId="urn:microsoft.com/office/officeart/2005/8/layout/default"/>
    <dgm:cxn modelId="{956E33CF-617C-495E-A622-218D3E2C7AE4}" srcId="{8AC726DC-B25B-471B-ADB5-03E05DED17B0}" destId="{643BEF02-E574-4286-9A91-299A0F227FD3}" srcOrd="2" destOrd="0" parTransId="{4135EB4B-8603-4203-90E7-8FAA1E0E9715}" sibTransId="{3A86F37B-062C-45C6-970F-2ED797C8B4F6}"/>
    <dgm:cxn modelId="{AB325C8A-5A83-484F-9A63-42BF2B01AB7C}" srcId="{8AC726DC-B25B-471B-ADB5-03E05DED17B0}" destId="{F2208DAF-6B28-4D62-97FE-D48F694F3119}" srcOrd="3" destOrd="0" parTransId="{2F0AC1A3-3CA4-4EC6-8E34-964919EDB73C}" sibTransId="{F99B7FB8-E597-4BE2-A850-A49CD165A1D6}"/>
    <dgm:cxn modelId="{0F12AA05-AED0-4AA6-B1E0-D25E6901F245}" type="presParOf" srcId="{16442DB2-FA89-4EAB-8409-0BF3CE3551FF}" destId="{72EBEBA7-B65C-4D73-AA79-4EEE06634901}" srcOrd="0" destOrd="0" presId="urn:microsoft.com/office/officeart/2005/8/layout/default"/>
    <dgm:cxn modelId="{C2A19226-CCC3-4C19-B682-F41B4E2F691F}" type="presParOf" srcId="{16442DB2-FA89-4EAB-8409-0BF3CE3551FF}" destId="{D194AF5D-27C8-473D-BBDE-5E3A7043807E}" srcOrd="1" destOrd="0" presId="urn:microsoft.com/office/officeart/2005/8/layout/default"/>
    <dgm:cxn modelId="{634F6E91-7887-4E9F-B27D-B7A64E6626C7}" type="presParOf" srcId="{16442DB2-FA89-4EAB-8409-0BF3CE3551FF}" destId="{AA7F3735-3703-45F4-92B0-7B088C1AADAB}" srcOrd="2" destOrd="0" presId="urn:microsoft.com/office/officeart/2005/8/layout/default"/>
    <dgm:cxn modelId="{C9235511-C06A-4182-95A3-CB152EB48086}" type="presParOf" srcId="{16442DB2-FA89-4EAB-8409-0BF3CE3551FF}" destId="{B8069D69-F3F5-49C2-A5DC-0B292F1F209E}" srcOrd="3" destOrd="0" presId="urn:microsoft.com/office/officeart/2005/8/layout/default"/>
    <dgm:cxn modelId="{E33C05A4-DC60-4016-8EA3-794C453BFAC4}" type="presParOf" srcId="{16442DB2-FA89-4EAB-8409-0BF3CE3551FF}" destId="{ED8999D7-FF78-4ABB-A396-5E1D46EEEEEC}" srcOrd="4" destOrd="0" presId="urn:microsoft.com/office/officeart/2005/8/layout/default"/>
    <dgm:cxn modelId="{5EC35C20-AAFD-4F52-A077-6569FF552C8B}" type="presParOf" srcId="{16442DB2-FA89-4EAB-8409-0BF3CE3551FF}" destId="{1ED8ABFA-9FB5-4E5C-A49A-34C44B231D92}" srcOrd="5" destOrd="0" presId="urn:microsoft.com/office/officeart/2005/8/layout/default"/>
    <dgm:cxn modelId="{5FBBF082-7447-4528-9AD8-C4C27A7C1B48}" type="presParOf" srcId="{16442DB2-FA89-4EAB-8409-0BF3CE3551FF}" destId="{8691030C-020C-4987-8B59-66BD187DE3F2}"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BF6CFD-7834-4C2B-ABC8-2305CFAFCB8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350A5A0-5366-47B3-B3B1-C3769C868C5A}">
      <dgm:prSet phldrT="[Text]"/>
      <dgm:spPr/>
      <dgm:t>
        <a:bodyPr/>
        <a:lstStyle/>
        <a:p>
          <a:r>
            <a:rPr lang="en-US" dirty="0" smtClean="0"/>
            <a:t>Infectious: </a:t>
          </a:r>
        </a:p>
        <a:p>
          <a:r>
            <a:rPr lang="en-US" dirty="0" smtClean="0"/>
            <a:t>HIV,  Hepatitis, Syphilis, CJD</a:t>
          </a:r>
          <a:endParaRPr lang="en-US" dirty="0"/>
        </a:p>
      </dgm:t>
    </dgm:pt>
    <dgm:pt modelId="{2397D028-DF8F-4670-A3E7-AEAED0DF5CEA}" type="parTrans" cxnId="{01A1512F-509B-48D3-9079-37D9F38368F6}">
      <dgm:prSet/>
      <dgm:spPr/>
      <dgm:t>
        <a:bodyPr/>
        <a:lstStyle/>
        <a:p>
          <a:endParaRPr lang="en-US"/>
        </a:p>
      </dgm:t>
    </dgm:pt>
    <dgm:pt modelId="{FF37F436-6F96-45E0-B73D-6B0FE1282395}" type="sibTrans" cxnId="{01A1512F-509B-48D3-9079-37D9F38368F6}">
      <dgm:prSet/>
      <dgm:spPr/>
      <dgm:t>
        <a:bodyPr/>
        <a:lstStyle/>
        <a:p>
          <a:endParaRPr lang="en-US"/>
        </a:p>
      </dgm:t>
    </dgm:pt>
    <dgm:pt modelId="{63425931-F777-437C-9E87-648C209F4698}">
      <dgm:prSet phldrT="[Text]"/>
      <dgm:spPr/>
      <dgm:t>
        <a:bodyPr/>
        <a:lstStyle/>
        <a:p>
          <a:r>
            <a:rPr lang="en-US" dirty="0" smtClean="0"/>
            <a:t>CMV</a:t>
          </a:r>
          <a:endParaRPr lang="en-US" dirty="0"/>
        </a:p>
      </dgm:t>
    </dgm:pt>
    <dgm:pt modelId="{A0B84110-8BAD-458F-BAB4-65EC4375DE89}" type="parTrans" cxnId="{C24C91D0-0D7A-4394-BE06-F99B82809472}">
      <dgm:prSet/>
      <dgm:spPr/>
      <dgm:t>
        <a:bodyPr/>
        <a:lstStyle/>
        <a:p>
          <a:endParaRPr lang="en-US"/>
        </a:p>
      </dgm:t>
    </dgm:pt>
    <dgm:pt modelId="{F3D4A7AE-2116-4F69-ACD7-7977B5389FBC}" type="sibTrans" cxnId="{C24C91D0-0D7A-4394-BE06-F99B82809472}">
      <dgm:prSet/>
      <dgm:spPr/>
      <dgm:t>
        <a:bodyPr/>
        <a:lstStyle/>
        <a:p>
          <a:endParaRPr lang="en-US"/>
        </a:p>
      </dgm:t>
    </dgm:pt>
    <dgm:pt modelId="{119ECB04-F39D-4C11-AB88-06A2F9D2DB81}">
      <dgm:prSet phldrT="[Text]"/>
      <dgm:spPr/>
      <dgm:t>
        <a:bodyPr/>
        <a:lstStyle/>
        <a:p>
          <a:r>
            <a:rPr lang="en-US" dirty="0" smtClean="0"/>
            <a:t>Bacterial Sepsis</a:t>
          </a:r>
          <a:endParaRPr lang="en-US" dirty="0"/>
        </a:p>
      </dgm:t>
    </dgm:pt>
    <dgm:pt modelId="{923A8E3F-0719-4C51-BC2D-4BF249EE2474}" type="parTrans" cxnId="{7104542B-2542-4AE0-A67E-2460798109E3}">
      <dgm:prSet/>
      <dgm:spPr/>
      <dgm:t>
        <a:bodyPr/>
        <a:lstStyle/>
        <a:p>
          <a:endParaRPr lang="en-US"/>
        </a:p>
      </dgm:t>
    </dgm:pt>
    <dgm:pt modelId="{5BABA79D-E612-47CA-A9FF-92DDCCAC63BB}" type="sibTrans" cxnId="{7104542B-2542-4AE0-A67E-2460798109E3}">
      <dgm:prSet/>
      <dgm:spPr/>
      <dgm:t>
        <a:bodyPr/>
        <a:lstStyle/>
        <a:p>
          <a:endParaRPr lang="en-US"/>
        </a:p>
      </dgm:t>
    </dgm:pt>
    <dgm:pt modelId="{18BF5BF0-C640-4A17-87C6-51C1CAA21551}">
      <dgm:prSet phldrT="[Text]"/>
      <dgm:spPr/>
      <dgm:t>
        <a:bodyPr/>
        <a:lstStyle/>
        <a:p>
          <a:r>
            <a:rPr lang="en-US" dirty="0" smtClean="0"/>
            <a:t>Transfusion Related Circulatory Overload (TACO)</a:t>
          </a:r>
          <a:endParaRPr lang="en-US" dirty="0"/>
        </a:p>
      </dgm:t>
    </dgm:pt>
    <dgm:pt modelId="{6724B700-BCFC-4AEF-B110-F75125EF1281}" type="parTrans" cxnId="{02B730E7-4EA1-45FD-B529-66840A45A5EE}">
      <dgm:prSet/>
      <dgm:spPr/>
      <dgm:t>
        <a:bodyPr/>
        <a:lstStyle/>
        <a:p>
          <a:endParaRPr lang="en-US"/>
        </a:p>
      </dgm:t>
    </dgm:pt>
    <dgm:pt modelId="{572DC686-76C7-4C12-AF38-90ED586C48E0}" type="sibTrans" cxnId="{02B730E7-4EA1-45FD-B529-66840A45A5EE}">
      <dgm:prSet/>
      <dgm:spPr/>
      <dgm:t>
        <a:bodyPr/>
        <a:lstStyle/>
        <a:p>
          <a:endParaRPr lang="en-US"/>
        </a:p>
      </dgm:t>
    </dgm:pt>
    <dgm:pt modelId="{A39C33D8-4AE3-47ED-B597-0F91C91E05FD}">
      <dgm:prSet phldrT="[Text]"/>
      <dgm:spPr/>
      <dgm:t>
        <a:bodyPr/>
        <a:lstStyle/>
        <a:p>
          <a:r>
            <a:rPr lang="en-US" dirty="0" smtClean="0"/>
            <a:t>Hypothermia</a:t>
          </a:r>
          <a:endParaRPr lang="en-US" dirty="0"/>
        </a:p>
      </dgm:t>
    </dgm:pt>
    <dgm:pt modelId="{335E7DE5-5BAF-4504-810F-41A6FFDECB2C}" type="parTrans" cxnId="{3BD86ADB-9961-42A5-A1C9-4ECD9F51B4EC}">
      <dgm:prSet/>
      <dgm:spPr/>
      <dgm:t>
        <a:bodyPr/>
        <a:lstStyle/>
        <a:p>
          <a:endParaRPr lang="en-US"/>
        </a:p>
      </dgm:t>
    </dgm:pt>
    <dgm:pt modelId="{F8863296-F1D3-46E2-8E07-90F1858BECE4}" type="sibTrans" cxnId="{3BD86ADB-9961-42A5-A1C9-4ECD9F51B4EC}">
      <dgm:prSet/>
      <dgm:spPr/>
      <dgm:t>
        <a:bodyPr/>
        <a:lstStyle/>
        <a:p>
          <a:endParaRPr lang="en-US"/>
        </a:p>
      </dgm:t>
    </dgm:pt>
    <dgm:pt modelId="{FEAA14FF-E044-41B9-909F-FDBE4327E73F}">
      <dgm:prSet phldrT="[Text]"/>
      <dgm:spPr/>
      <dgm:t>
        <a:bodyPr/>
        <a:lstStyle/>
        <a:p>
          <a:r>
            <a:rPr lang="en-US" dirty="0" smtClean="0"/>
            <a:t>Metabolic Complications:</a:t>
          </a:r>
        </a:p>
        <a:p>
          <a:r>
            <a:rPr lang="en-US" dirty="0" smtClean="0"/>
            <a:t> Citrate Toxicity, </a:t>
          </a:r>
        </a:p>
        <a:p>
          <a:r>
            <a:rPr lang="en-US" dirty="0" smtClean="0"/>
            <a:t>Low Ionized CA++, Acidosis/Alkalosis,</a:t>
          </a:r>
        </a:p>
        <a:p>
          <a:r>
            <a:rPr lang="en-US" dirty="0" smtClean="0"/>
            <a:t> +/-K</a:t>
          </a:r>
          <a:endParaRPr lang="en-US" dirty="0"/>
        </a:p>
      </dgm:t>
    </dgm:pt>
    <dgm:pt modelId="{E18BE3C8-192D-4D8F-99D3-66F651891272}" type="parTrans" cxnId="{DDBCD5C9-DD3A-467E-B427-210F70D16E0B}">
      <dgm:prSet/>
      <dgm:spPr/>
      <dgm:t>
        <a:bodyPr/>
        <a:lstStyle/>
        <a:p>
          <a:endParaRPr lang="en-US"/>
        </a:p>
      </dgm:t>
    </dgm:pt>
    <dgm:pt modelId="{73A09C15-6C4E-4BFA-923F-C8D482863245}" type="sibTrans" cxnId="{DDBCD5C9-DD3A-467E-B427-210F70D16E0B}">
      <dgm:prSet/>
      <dgm:spPr/>
      <dgm:t>
        <a:bodyPr/>
        <a:lstStyle/>
        <a:p>
          <a:endParaRPr lang="en-US"/>
        </a:p>
      </dgm:t>
    </dgm:pt>
    <dgm:pt modelId="{3F4374BB-4138-4DB8-8546-64CB8E16A192}" type="pres">
      <dgm:prSet presAssocID="{EBBF6CFD-7834-4C2B-ABC8-2305CFAFCB86}" presName="diagram" presStyleCnt="0">
        <dgm:presLayoutVars>
          <dgm:dir/>
          <dgm:resizeHandles val="exact"/>
        </dgm:presLayoutVars>
      </dgm:prSet>
      <dgm:spPr/>
      <dgm:t>
        <a:bodyPr/>
        <a:lstStyle/>
        <a:p>
          <a:endParaRPr lang="en-US"/>
        </a:p>
      </dgm:t>
    </dgm:pt>
    <dgm:pt modelId="{2A76177D-3E19-444F-91ED-DA7A33A658D0}" type="pres">
      <dgm:prSet presAssocID="{C350A5A0-5366-47B3-B3B1-C3769C868C5A}" presName="node" presStyleLbl="node1" presStyleIdx="0" presStyleCnt="6">
        <dgm:presLayoutVars>
          <dgm:bulletEnabled val="1"/>
        </dgm:presLayoutVars>
      </dgm:prSet>
      <dgm:spPr/>
      <dgm:t>
        <a:bodyPr/>
        <a:lstStyle/>
        <a:p>
          <a:endParaRPr lang="en-US"/>
        </a:p>
      </dgm:t>
    </dgm:pt>
    <dgm:pt modelId="{0411D4E2-E4F6-4F96-B0E5-638B7DE62E1F}" type="pres">
      <dgm:prSet presAssocID="{FF37F436-6F96-45E0-B73D-6B0FE1282395}" presName="sibTrans" presStyleCnt="0"/>
      <dgm:spPr/>
    </dgm:pt>
    <dgm:pt modelId="{6E8A485E-2664-4960-BA73-E7FD2F18B39C}" type="pres">
      <dgm:prSet presAssocID="{63425931-F777-437C-9E87-648C209F4698}" presName="node" presStyleLbl="node1" presStyleIdx="1" presStyleCnt="6">
        <dgm:presLayoutVars>
          <dgm:bulletEnabled val="1"/>
        </dgm:presLayoutVars>
      </dgm:prSet>
      <dgm:spPr/>
      <dgm:t>
        <a:bodyPr/>
        <a:lstStyle/>
        <a:p>
          <a:endParaRPr lang="en-US"/>
        </a:p>
      </dgm:t>
    </dgm:pt>
    <dgm:pt modelId="{FC959A20-3B61-40E1-B237-084362554FB9}" type="pres">
      <dgm:prSet presAssocID="{F3D4A7AE-2116-4F69-ACD7-7977B5389FBC}" presName="sibTrans" presStyleCnt="0"/>
      <dgm:spPr/>
    </dgm:pt>
    <dgm:pt modelId="{E4EEE8C1-6EFF-4CF6-9809-A66175B97294}" type="pres">
      <dgm:prSet presAssocID="{119ECB04-F39D-4C11-AB88-06A2F9D2DB81}" presName="node" presStyleLbl="node1" presStyleIdx="2" presStyleCnt="6">
        <dgm:presLayoutVars>
          <dgm:bulletEnabled val="1"/>
        </dgm:presLayoutVars>
      </dgm:prSet>
      <dgm:spPr/>
      <dgm:t>
        <a:bodyPr/>
        <a:lstStyle/>
        <a:p>
          <a:endParaRPr lang="en-US"/>
        </a:p>
      </dgm:t>
    </dgm:pt>
    <dgm:pt modelId="{40C0D3E1-57C6-4435-AEE9-001880D814F7}" type="pres">
      <dgm:prSet presAssocID="{5BABA79D-E612-47CA-A9FF-92DDCCAC63BB}" presName="sibTrans" presStyleCnt="0"/>
      <dgm:spPr/>
    </dgm:pt>
    <dgm:pt modelId="{D7CC9506-7CE7-4B57-8BA3-DE8B3BEAFB75}" type="pres">
      <dgm:prSet presAssocID="{18BF5BF0-C640-4A17-87C6-51C1CAA21551}" presName="node" presStyleLbl="node1" presStyleIdx="3" presStyleCnt="6">
        <dgm:presLayoutVars>
          <dgm:bulletEnabled val="1"/>
        </dgm:presLayoutVars>
      </dgm:prSet>
      <dgm:spPr/>
      <dgm:t>
        <a:bodyPr/>
        <a:lstStyle/>
        <a:p>
          <a:endParaRPr lang="en-US"/>
        </a:p>
      </dgm:t>
    </dgm:pt>
    <dgm:pt modelId="{6970B729-46A3-447A-B555-40A43C38A337}" type="pres">
      <dgm:prSet presAssocID="{572DC686-76C7-4C12-AF38-90ED586C48E0}" presName="sibTrans" presStyleCnt="0"/>
      <dgm:spPr/>
    </dgm:pt>
    <dgm:pt modelId="{6D5A1D91-DF21-4B86-9A0A-F28E3636C97C}" type="pres">
      <dgm:prSet presAssocID="{A39C33D8-4AE3-47ED-B597-0F91C91E05FD}" presName="node" presStyleLbl="node1" presStyleIdx="4" presStyleCnt="6">
        <dgm:presLayoutVars>
          <dgm:bulletEnabled val="1"/>
        </dgm:presLayoutVars>
      </dgm:prSet>
      <dgm:spPr/>
      <dgm:t>
        <a:bodyPr/>
        <a:lstStyle/>
        <a:p>
          <a:endParaRPr lang="en-US"/>
        </a:p>
      </dgm:t>
    </dgm:pt>
    <dgm:pt modelId="{A7DEF5E4-327C-41FD-A170-015274EE9C59}" type="pres">
      <dgm:prSet presAssocID="{F8863296-F1D3-46E2-8E07-90F1858BECE4}" presName="sibTrans" presStyleCnt="0"/>
      <dgm:spPr/>
    </dgm:pt>
    <dgm:pt modelId="{70F4E24F-1C91-41A7-8C38-57F7EBCD5BBC}" type="pres">
      <dgm:prSet presAssocID="{FEAA14FF-E044-41B9-909F-FDBE4327E73F}" presName="node" presStyleLbl="node1" presStyleIdx="5" presStyleCnt="6">
        <dgm:presLayoutVars>
          <dgm:bulletEnabled val="1"/>
        </dgm:presLayoutVars>
      </dgm:prSet>
      <dgm:spPr/>
      <dgm:t>
        <a:bodyPr/>
        <a:lstStyle/>
        <a:p>
          <a:endParaRPr lang="en-US"/>
        </a:p>
      </dgm:t>
    </dgm:pt>
  </dgm:ptLst>
  <dgm:cxnLst>
    <dgm:cxn modelId="{51196AF5-A117-4347-B349-7914B4439AFE}" type="presOf" srcId="{FEAA14FF-E044-41B9-909F-FDBE4327E73F}" destId="{70F4E24F-1C91-41A7-8C38-57F7EBCD5BBC}" srcOrd="0" destOrd="0" presId="urn:microsoft.com/office/officeart/2005/8/layout/default"/>
    <dgm:cxn modelId="{C24C91D0-0D7A-4394-BE06-F99B82809472}" srcId="{EBBF6CFD-7834-4C2B-ABC8-2305CFAFCB86}" destId="{63425931-F777-437C-9E87-648C209F4698}" srcOrd="1" destOrd="0" parTransId="{A0B84110-8BAD-458F-BAB4-65EC4375DE89}" sibTransId="{F3D4A7AE-2116-4F69-ACD7-7977B5389FBC}"/>
    <dgm:cxn modelId="{01A1512F-509B-48D3-9079-37D9F38368F6}" srcId="{EBBF6CFD-7834-4C2B-ABC8-2305CFAFCB86}" destId="{C350A5A0-5366-47B3-B3B1-C3769C868C5A}" srcOrd="0" destOrd="0" parTransId="{2397D028-DF8F-4670-A3E7-AEAED0DF5CEA}" sibTransId="{FF37F436-6F96-45E0-B73D-6B0FE1282395}"/>
    <dgm:cxn modelId="{DDBCD5C9-DD3A-467E-B427-210F70D16E0B}" srcId="{EBBF6CFD-7834-4C2B-ABC8-2305CFAFCB86}" destId="{FEAA14FF-E044-41B9-909F-FDBE4327E73F}" srcOrd="5" destOrd="0" parTransId="{E18BE3C8-192D-4D8F-99D3-66F651891272}" sibTransId="{73A09C15-6C4E-4BFA-923F-C8D482863245}"/>
    <dgm:cxn modelId="{3BD86ADB-9961-42A5-A1C9-4ECD9F51B4EC}" srcId="{EBBF6CFD-7834-4C2B-ABC8-2305CFAFCB86}" destId="{A39C33D8-4AE3-47ED-B597-0F91C91E05FD}" srcOrd="4" destOrd="0" parTransId="{335E7DE5-5BAF-4504-810F-41A6FFDECB2C}" sibTransId="{F8863296-F1D3-46E2-8E07-90F1858BECE4}"/>
    <dgm:cxn modelId="{1991859E-706C-41DA-9835-2124B28748FB}" type="presOf" srcId="{18BF5BF0-C640-4A17-87C6-51C1CAA21551}" destId="{D7CC9506-7CE7-4B57-8BA3-DE8B3BEAFB75}" srcOrd="0" destOrd="0" presId="urn:microsoft.com/office/officeart/2005/8/layout/default"/>
    <dgm:cxn modelId="{7104542B-2542-4AE0-A67E-2460798109E3}" srcId="{EBBF6CFD-7834-4C2B-ABC8-2305CFAFCB86}" destId="{119ECB04-F39D-4C11-AB88-06A2F9D2DB81}" srcOrd="2" destOrd="0" parTransId="{923A8E3F-0719-4C51-BC2D-4BF249EE2474}" sibTransId="{5BABA79D-E612-47CA-A9FF-92DDCCAC63BB}"/>
    <dgm:cxn modelId="{C1750A03-EF81-4867-B4E4-7B0F1FDAAD5C}" type="presOf" srcId="{EBBF6CFD-7834-4C2B-ABC8-2305CFAFCB86}" destId="{3F4374BB-4138-4DB8-8546-64CB8E16A192}" srcOrd="0" destOrd="0" presId="urn:microsoft.com/office/officeart/2005/8/layout/default"/>
    <dgm:cxn modelId="{82A97EA9-E17A-4631-8191-31C8C4F0239C}" type="presOf" srcId="{C350A5A0-5366-47B3-B3B1-C3769C868C5A}" destId="{2A76177D-3E19-444F-91ED-DA7A33A658D0}" srcOrd="0" destOrd="0" presId="urn:microsoft.com/office/officeart/2005/8/layout/default"/>
    <dgm:cxn modelId="{04464257-A638-4481-ADAB-B89501E5BD5F}" type="presOf" srcId="{A39C33D8-4AE3-47ED-B597-0F91C91E05FD}" destId="{6D5A1D91-DF21-4B86-9A0A-F28E3636C97C}" srcOrd="0" destOrd="0" presId="urn:microsoft.com/office/officeart/2005/8/layout/default"/>
    <dgm:cxn modelId="{02B730E7-4EA1-45FD-B529-66840A45A5EE}" srcId="{EBBF6CFD-7834-4C2B-ABC8-2305CFAFCB86}" destId="{18BF5BF0-C640-4A17-87C6-51C1CAA21551}" srcOrd="3" destOrd="0" parTransId="{6724B700-BCFC-4AEF-B110-F75125EF1281}" sibTransId="{572DC686-76C7-4C12-AF38-90ED586C48E0}"/>
    <dgm:cxn modelId="{3730D81B-8B0E-45BB-9B8F-CC0EA99FCFF4}" type="presOf" srcId="{63425931-F777-437C-9E87-648C209F4698}" destId="{6E8A485E-2664-4960-BA73-E7FD2F18B39C}" srcOrd="0" destOrd="0" presId="urn:microsoft.com/office/officeart/2005/8/layout/default"/>
    <dgm:cxn modelId="{5829CEAE-AFFD-4BA9-AA1E-90573C187C27}" type="presOf" srcId="{119ECB04-F39D-4C11-AB88-06A2F9D2DB81}" destId="{E4EEE8C1-6EFF-4CF6-9809-A66175B97294}" srcOrd="0" destOrd="0" presId="urn:microsoft.com/office/officeart/2005/8/layout/default"/>
    <dgm:cxn modelId="{173A10B5-8AB6-44AF-A7E8-9A1035797CCD}" type="presParOf" srcId="{3F4374BB-4138-4DB8-8546-64CB8E16A192}" destId="{2A76177D-3E19-444F-91ED-DA7A33A658D0}" srcOrd="0" destOrd="0" presId="urn:microsoft.com/office/officeart/2005/8/layout/default"/>
    <dgm:cxn modelId="{C14A6969-5DA6-44DC-B5D9-9C2F99631358}" type="presParOf" srcId="{3F4374BB-4138-4DB8-8546-64CB8E16A192}" destId="{0411D4E2-E4F6-4F96-B0E5-638B7DE62E1F}" srcOrd="1" destOrd="0" presId="urn:microsoft.com/office/officeart/2005/8/layout/default"/>
    <dgm:cxn modelId="{2E0F2DCE-3396-4092-86D6-35DB6BB84F07}" type="presParOf" srcId="{3F4374BB-4138-4DB8-8546-64CB8E16A192}" destId="{6E8A485E-2664-4960-BA73-E7FD2F18B39C}" srcOrd="2" destOrd="0" presId="urn:microsoft.com/office/officeart/2005/8/layout/default"/>
    <dgm:cxn modelId="{2AB5C76C-9B4F-4357-85CB-473D7E824CD8}" type="presParOf" srcId="{3F4374BB-4138-4DB8-8546-64CB8E16A192}" destId="{FC959A20-3B61-40E1-B237-084362554FB9}" srcOrd="3" destOrd="0" presId="urn:microsoft.com/office/officeart/2005/8/layout/default"/>
    <dgm:cxn modelId="{C97018B1-9241-4E84-972B-7097DEEBFCCF}" type="presParOf" srcId="{3F4374BB-4138-4DB8-8546-64CB8E16A192}" destId="{E4EEE8C1-6EFF-4CF6-9809-A66175B97294}" srcOrd="4" destOrd="0" presId="urn:microsoft.com/office/officeart/2005/8/layout/default"/>
    <dgm:cxn modelId="{C4A6D863-7A98-4D0E-82E3-375FA7998451}" type="presParOf" srcId="{3F4374BB-4138-4DB8-8546-64CB8E16A192}" destId="{40C0D3E1-57C6-4435-AEE9-001880D814F7}" srcOrd="5" destOrd="0" presId="urn:microsoft.com/office/officeart/2005/8/layout/default"/>
    <dgm:cxn modelId="{9437F7AB-E9D4-4E39-8BA4-064F1D86301B}" type="presParOf" srcId="{3F4374BB-4138-4DB8-8546-64CB8E16A192}" destId="{D7CC9506-7CE7-4B57-8BA3-DE8B3BEAFB75}" srcOrd="6" destOrd="0" presId="urn:microsoft.com/office/officeart/2005/8/layout/default"/>
    <dgm:cxn modelId="{2D888171-C313-4BD1-A9DF-E21658E16273}" type="presParOf" srcId="{3F4374BB-4138-4DB8-8546-64CB8E16A192}" destId="{6970B729-46A3-447A-B555-40A43C38A337}" srcOrd="7" destOrd="0" presId="urn:microsoft.com/office/officeart/2005/8/layout/default"/>
    <dgm:cxn modelId="{96E6AFAE-ACB3-4DCB-8AB4-245D6A6F845A}" type="presParOf" srcId="{3F4374BB-4138-4DB8-8546-64CB8E16A192}" destId="{6D5A1D91-DF21-4B86-9A0A-F28E3636C97C}" srcOrd="8" destOrd="0" presId="urn:microsoft.com/office/officeart/2005/8/layout/default"/>
    <dgm:cxn modelId="{21BA6C41-1113-4B9F-8EA6-B910F82A9DD6}" type="presParOf" srcId="{3F4374BB-4138-4DB8-8546-64CB8E16A192}" destId="{A7DEF5E4-327C-41FD-A170-015274EE9C59}" srcOrd="9" destOrd="0" presId="urn:microsoft.com/office/officeart/2005/8/layout/default"/>
    <dgm:cxn modelId="{AE3AE0BF-046C-428F-BAE4-B90686D05BAB}" type="presParOf" srcId="{3F4374BB-4138-4DB8-8546-64CB8E16A192}" destId="{70F4E24F-1C91-41A7-8C38-57F7EBCD5BB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F2138-7032-4BDE-9059-89DD067C20FB}">
      <dsp:nvSpPr>
        <dsp:cNvPr id="0" name=""/>
        <dsp:cNvSpPr/>
      </dsp:nvSpPr>
      <dsp:spPr>
        <a:xfrm>
          <a:off x="0" y="490641"/>
          <a:ext cx="7620000" cy="7560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8BA81C-9723-496A-9B9E-1B4658EBFC7C}">
      <dsp:nvSpPr>
        <dsp:cNvPr id="0" name=""/>
        <dsp:cNvSpPr/>
      </dsp:nvSpPr>
      <dsp:spPr>
        <a:xfrm>
          <a:off x="362768" y="47841"/>
          <a:ext cx="7255363" cy="88560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613" tIns="0" rIns="201613" bIns="0" numCol="1" spcCol="1270" anchor="ctr" anchorCtr="0">
          <a:noAutofit/>
        </a:bodyPr>
        <a:lstStyle/>
        <a:p>
          <a:pPr lvl="0" algn="l" defTabSz="1066800">
            <a:lnSpc>
              <a:spcPct val="90000"/>
            </a:lnSpc>
            <a:spcBef>
              <a:spcPct val="0"/>
            </a:spcBef>
            <a:spcAft>
              <a:spcPct val="35000"/>
            </a:spcAft>
          </a:pPr>
          <a:r>
            <a:rPr lang="en-US" sz="2400" kern="1200" dirty="0" smtClean="0"/>
            <a:t>RBCs:  Packed, washed, irradiated </a:t>
          </a:r>
          <a:endParaRPr lang="en-US" sz="2400" kern="1200" dirty="0"/>
        </a:p>
      </dsp:txBody>
      <dsp:txXfrm>
        <a:off x="405999" y="91072"/>
        <a:ext cx="7168901" cy="799138"/>
      </dsp:txXfrm>
    </dsp:sp>
    <dsp:sp modelId="{0626EDCE-C23B-4A4C-801B-DAED00689628}">
      <dsp:nvSpPr>
        <dsp:cNvPr id="0" name=""/>
        <dsp:cNvSpPr/>
      </dsp:nvSpPr>
      <dsp:spPr>
        <a:xfrm>
          <a:off x="0" y="1851441"/>
          <a:ext cx="7620000" cy="7560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4031CB-207E-4499-9688-C15EAC30360B}">
      <dsp:nvSpPr>
        <dsp:cNvPr id="0" name=""/>
        <dsp:cNvSpPr/>
      </dsp:nvSpPr>
      <dsp:spPr>
        <a:xfrm>
          <a:off x="363501" y="1407676"/>
          <a:ext cx="7255363" cy="885600"/>
        </a:xfrm>
        <a:prstGeom prst="roundRect">
          <a:avLst/>
        </a:prstGeom>
        <a:gradFill rotWithShape="1">
          <a:gsLst>
            <a:gs pos="0">
              <a:schemeClr val="accent1">
                <a:tint val="83000"/>
                <a:shade val="100000"/>
                <a:alpha val="100000"/>
                <a:hueMod val="100000"/>
                <a:satMod val="220000"/>
                <a:lumMod val="90000"/>
              </a:schemeClr>
            </a:gs>
            <a:gs pos="76000">
              <a:schemeClr val="accent1">
                <a:shade val="100000"/>
              </a:schemeClr>
            </a:gs>
            <a:gs pos="100000">
              <a:schemeClr val="accent1">
                <a:shade val="93000"/>
                <a:alpha val="100000"/>
                <a:satMod val="100000"/>
                <a:lumMod val="93000"/>
              </a:schemeClr>
            </a:gs>
          </a:gsLst>
          <a:path path="circle">
            <a:fillToRect l="15000" t="15000" r="100000" b="100000"/>
          </a:path>
        </a:gradFill>
        <a:ln w="15875" cap="flat" cmpd="sng" algn="ctr">
          <a:solidFill>
            <a:schemeClr val="accent1"/>
          </a:solidFill>
          <a:prstDash val="solid"/>
        </a:ln>
        <a:effectLst>
          <a:outerShdw blurRad="38100" dist="381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01613" tIns="0" rIns="201613" bIns="0" numCol="1" spcCol="1270" anchor="ctr" anchorCtr="0">
          <a:noAutofit/>
        </a:bodyPr>
        <a:lstStyle/>
        <a:p>
          <a:pPr lvl="0" algn="l" defTabSz="800100">
            <a:lnSpc>
              <a:spcPct val="90000"/>
            </a:lnSpc>
            <a:spcBef>
              <a:spcPct val="0"/>
            </a:spcBef>
            <a:spcAft>
              <a:spcPct val="35000"/>
            </a:spcAft>
          </a:pPr>
          <a:r>
            <a:rPr lang="en-US" sz="1800" kern="1200" dirty="0" smtClean="0"/>
            <a:t>Indication: To </a:t>
          </a:r>
          <a:r>
            <a:rPr lang="en-US" sz="1800" b="0" i="0" kern="1200" dirty="0" smtClean="0"/>
            <a:t>increase the oxygen-carrying capacity in anemic patients.  Used for volume and hemodynamic stability in actively bleeding patients.</a:t>
          </a:r>
          <a:endParaRPr lang="en-US" sz="1800" kern="1200" dirty="0"/>
        </a:p>
      </dsp:txBody>
      <dsp:txXfrm>
        <a:off x="406732" y="1450907"/>
        <a:ext cx="7168901" cy="799138"/>
      </dsp:txXfrm>
    </dsp:sp>
    <dsp:sp modelId="{F0EBDA56-5AC0-4ED1-AF24-14C513479D64}">
      <dsp:nvSpPr>
        <dsp:cNvPr id="0" name=""/>
        <dsp:cNvSpPr/>
      </dsp:nvSpPr>
      <dsp:spPr>
        <a:xfrm>
          <a:off x="0" y="3564958"/>
          <a:ext cx="7620000" cy="7560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0F02F9-BF85-4EDE-8B54-C469AAF3663E}">
      <dsp:nvSpPr>
        <dsp:cNvPr id="0" name=""/>
        <dsp:cNvSpPr/>
      </dsp:nvSpPr>
      <dsp:spPr>
        <a:xfrm>
          <a:off x="363884" y="2769441"/>
          <a:ext cx="7255578" cy="1238316"/>
        </a:xfrm>
        <a:prstGeom prst="roundRect">
          <a:avLst/>
        </a:prstGeom>
        <a:gradFill rotWithShape="1">
          <a:gsLst>
            <a:gs pos="0">
              <a:schemeClr val="accent1">
                <a:tint val="37000"/>
                <a:hueMod val="100000"/>
                <a:satMod val="200000"/>
                <a:lumMod val="88000"/>
              </a:schemeClr>
            </a:gs>
            <a:gs pos="100000">
              <a:schemeClr val="accent1">
                <a:tint val="53000"/>
                <a:shade val="100000"/>
                <a:hueMod val="100000"/>
                <a:satMod val="350000"/>
                <a:lumMod val="79000"/>
              </a:schemeClr>
            </a:gs>
          </a:gsLst>
          <a:lin ang="5400000" scaled="1"/>
        </a:gradFill>
        <a:ln w="15875" cap="flat" cmpd="sng" algn="ctr">
          <a:solidFill>
            <a:schemeClr val="accent1"/>
          </a:solidFill>
          <a:prstDash val="solid"/>
        </a:ln>
        <a:effectLst>
          <a:outerShdw blurRad="50800" dist="12700" dir="5280000" rotWithShape="0">
            <a:srgbClr val="000000">
              <a:alpha val="4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01613" tIns="0" rIns="201613" bIns="0" numCol="1" spcCol="1270" anchor="ctr" anchorCtr="0">
          <a:noAutofit/>
        </a:bodyPr>
        <a:lstStyle/>
        <a:p>
          <a:pPr lvl="0" algn="l" defTabSz="577850">
            <a:lnSpc>
              <a:spcPct val="90000"/>
            </a:lnSpc>
            <a:spcBef>
              <a:spcPct val="0"/>
            </a:spcBef>
            <a:spcAft>
              <a:spcPct val="35000"/>
            </a:spcAft>
          </a:pPr>
          <a:endParaRPr lang="en-US" sz="1300" kern="1200" dirty="0" smtClean="0"/>
        </a:p>
        <a:p>
          <a:pPr lvl="0" algn="l" defTabSz="577850">
            <a:lnSpc>
              <a:spcPct val="90000"/>
            </a:lnSpc>
            <a:spcBef>
              <a:spcPct val="0"/>
            </a:spcBef>
            <a:spcAft>
              <a:spcPct val="35000"/>
            </a:spcAft>
          </a:pPr>
          <a:r>
            <a:rPr lang="en-US" sz="1300" kern="1200" dirty="0" smtClean="0"/>
            <a:t>Must </a:t>
          </a:r>
          <a:r>
            <a:rPr lang="en-US" sz="1300" kern="1200" dirty="0" smtClean="0"/>
            <a:t>be ABO </a:t>
          </a:r>
          <a:r>
            <a:rPr lang="en-US" sz="1300" kern="1200" dirty="0" smtClean="0"/>
            <a:t>compatible</a:t>
          </a:r>
          <a:endParaRPr lang="en-US" altLang="en-US" sz="1300" kern="1200" dirty="0" smtClean="0"/>
        </a:p>
        <a:p>
          <a:pPr lvl="0" algn="l" defTabSz="577850">
            <a:lnSpc>
              <a:spcPct val="90000"/>
            </a:lnSpc>
            <a:spcBef>
              <a:spcPct val="0"/>
            </a:spcBef>
            <a:spcAft>
              <a:spcPct val="35000"/>
            </a:spcAft>
          </a:pPr>
          <a:r>
            <a:rPr lang="en-US" altLang="en-US" sz="1300" kern="1200" dirty="0" smtClean="0"/>
            <a:t>70% Hct in pRBC compared to 40% Hct in whole blood</a:t>
          </a:r>
          <a:endParaRPr lang="en-US" sz="1300" kern="1200" dirty="0" smtClean="0"/>
        </a:p>
        <a:p>
          <a:pPr lvl="0" algn="l" defTabSz="577850">
            <a:lnSpc>
              <a:spcPct val="90000"/>
            </a:lnSpc>
            <a:spcBef>
              <a:spcPct val="0"/>
            </a:spcBef>
            <a:spcAft>
              <a:spcPct val="35000"/>
            </a:spcAft>
          </a:pPr>
          <a:r>
            <a:rPr lang="en-US" sz="1300" kern="1200" dirty="0" smtClean="0"/>
            <a:t>Transfusion trigger: Hgb  7, or  case specific with Hgb 7-10 in patients with ischemic heart disease</a:t>
          </a:r>
        </a:p>
        <a:p>
          <a:pPr lvl="0" algn="l" defTabSz="577850">
            <a:lnSpc>
              <a:spcPct val="90000"/>
            </a:lnSpc>
            <a:spcBef>
              <a:spcPct val="0"/>
            </a:spcBef>
            <a:spcAft>
              <a:spcPct val="35000"/>
            </a:spcAft>
          </a:pPr>
          <a:r>
            <a:rPr lang="en-US" sz="1300" kern="1200" dirty="0" smtClean="0"/>
            <a:t>Each unit increases Hgb by 1 </a:t>
          </a:r>
          <a:r>
            <a:rPr lang="en-US" sz="1300" kern="1200" dirty="0" smtClean="0"/>
            <a:t>gram/dl </a:t>
          </a:r>
          <a:r>
            <a:rPr lang="en-US" sz="1300" kern="1200" dirty="0" smtClean="0"/>
            <a:t>and increases hematocrit by 3%</a:t>
          </a:r>
        </a:p>
        <a:p>
          <a:pPr lvl="0" algn="l" defTabSz="577850">
            <a:lnSpc>
              <a:spcPct val="90000"/>
            </a:lnSpc>
            <a:spcBef>
              <a:spcPct val="0"/>
            </a:spcBef>
            <a:spcAft>
              <a:spcPct val="35000"/>
            </a:spcAft>
          </a:pPr>
          <a:r>
            <a:rPr lang="en-US" sz="1300" kern="1200" dirty="0" smtClean="0"/>
            <a:t>Transfusion rate </a:t>
          </a:r>
          <a:r>
            <a:rPr lang="en-US" sz="1300" kern="1200" dirty="0" smtClean="0"/>
            <a:t>is per </a:t>
          </a:r>
          <a:r>
            <a:rPr lang="en-US" sz="1300" kern="1200" dirty="0" smtClean="0"/>
            <a:t>patient’s tolerance, less than 4 hours, with </a:t>
          </a:r>
          <a:r>
            <a:rPr lang="en-US" sz="1300" kern="1200" dirty="0" smtClean="0"/>
            <a:t>blood-y transfusion filter.</a:t>
          </a:r>
        </a:p>
        <a:p>
          <a:pPr lvl="0" algn="l" defTabSz="577850">
            <a:lnSpc>
              <a:spcPct val="90000"/>
            </a:lnSpc>
            <a:spcBef>
              <a:spcPct val="0"/>
            </a:spcBef>
            <a:spcAft>
              <a:spcPct val="35000"/>
            </a:spcAft>
          </a:pPr>
          <a:endParaRPr lang="en-US" sz="1300" kern="1200" dirty="0" smtClean="0"/>
        </a:p>
      </dsp:txBody>
      <dsp:txXfrm>
        <a:off x="424334" y="2829891"/>
        <a:ext cx="7134678" cy="1117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F3F5-5ABA-46F7-90D7-9B50B1FBAA91}">
      <dsp:nvSpPr>
        <dsp:cNvPr id="0" name=""/>
        <dsp:cNvSpPr/>
      </dsp:nvSpPr>
      <dsp:spPr>
        <a:xfrm>
          <a:off x="20066" y="113538"/>
          <a:ext cx="2241239" cy="460800"/>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FFP</a:t>
          </a:r>
          <a:endParaRPr lang="en-US" sz="1600" kern="1200" dirty="0"/>
        </a:p>
      </dsp:txBody>
      <dsp:txXfrm>
        <a:off x="20066" y="113538"/>
        <a:ext cx="2241239" cy="460800"/>
      </dsp:txXfrm>
    </dsp:sp>
    <dsp:sp modelId="{EA74D5EE-E609-41D9-B3AC-738E608432F3}">
      <dsp:nvSpPr>
        <dsp:cNvPr id="0" name=""/>
        <dsp:cNvSpPr/>
      </dsp:nvSpPr>
      <dsp:spPr>
        <a:xfrm>
          <a:off x="0" y="575675"/>
          <a:ext cx="2278063" cy="3543533"/>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latin typeface="+mj-lt"/>
          </a:endParaRPr>
        </a:p>
        <a:p>
          <a:pPr marL="114300" lvl="1" indent="-114300" algn="l" defTabSz="577850">
            <a:lnSpc>
              <a:spcPct val="90000"/>
            </a:lnSpc>
            <a:spcBef>
              <a:spcPct val="0"/>
            </a:spcBef>
            <a:spcAft>
              <a:spcPct val="15000"/>
            </a:spcAft>
            <a:buChar char="••"/>
          </a:pPr>
          <a:r>
            <a:rPr lang="en-US" sz="1300" kern="1200" dirty="0" smtClean="0">
              <a:latin typeface="+mj-lt"/>
            </a:rPr>
            <a:t>Plasma</a:t>
          </a:r>
          <a:endParaRPr lang="en-US" sz="1300" kern="1200" dirty="0">
            <a:latin typeface="+mj-lt"/>
          </a:endParaRPr>
        </a:p>
        <a:p>
          <a:pPr marL="114300" lvl="1" indent="-114300" algn="l" defTabSz="577850">
            <a:lnSpc>
              <a:spcPct val="90000"/>
            </a:lnSpc>
            <a:spcBef>
              <a:spcPct val="0"/>
            </a:spcBef>
            <a:spcAft>
              <a:spcPct val="15000"/>
            </a:spcAft>
            <a:buChar char="••"/>
          </a:pPr>
          <a:r>
            <a:rPr lang="en-US" sz="1300" kern="1200" dirty="0" smtClean="0"/>
            <a:t>Water- 92%</a:t>
          </a:r>
          <a:endParaRPr lang="en-US" sz="1300" kern="1200" dirty="0"/>
        </a:p>
        <a:p>
          <a:pPr marL="114300" lvl="1" indent="-114300" algn="l" defTabSz="577850">
            <a:lnSpc>
              <a:spcPct val="90000"/>
            </a:lnSpc>
            <a:spcBef>
              <a:spcPct val="0"/>
            </a:spcBef>
            <a:spcAft>
              <a:spcPct val="15000"/>
            </a:spcAft>
            <a:buChar char="••"/>
          </a:pPr>
          <a:r>
            <a:rPr lang="en-US" sz="1300" kern="1200" dirty="0" smtClean="0"/>
            <a:t>Vital Proteins - 7 % (Albumin, gamma globulins, AHF, &amp; other clotting   factors)</a:t>
          </a:r>
          <a:endParaRPr lang="en-US" sz="1300" kern="1200" dirty="0"/>
        </a:p>
        <a:p>
          <a:pPr marL="114300" lvl="1" indent="-114300" algn="l" defTabSz="577850">
            <a:lnSpc>
              <a:spcPct val="90000"/>
            </a:lnSpc>
            <a:spcBef>
              <a:spcPct val="0"/>
            </a:spcBef>
            <a:spcAft>
              <a:spcPct val="15000"/>
            </a:spcAft>
            <a:buChar char="••"/>
          </a:pPr>
          <a:r>
            <a:rPr lang="en-US" sz="1300" kern="1200" dirty="0" smtClean="0"/>
            <a:t>Mineral salts</a:t>
          </a:r>
          <a:endParaRPr lang="en-US" sz="1300" kern="1200" dirty="0"/>
        </a:p>
        <a:p>
          <a:pPr marL="114300" lvl="1" indent="-114300" algn="l" defTabSz="577850">
            <a:lnSpc>
              <a:spcPct val="90000"/>
            </a:lnSpc>
            <a:spcBef>
              <a:spcPct val="0"/>
            </a:spcBef>
            <a:spcAft>
              <a:spcPct val="15000"/>
            </a:spcAft>
            <a:buChar char="••"/>
          </a:pPr>
          <a:r>
            <a:rPr lang="en-US" sz="1300" kern="1200" dirty="0" smtClean="0"/>
            <a:t>Sugar</a:t>
          </a:r>
          <a:endParaRPr lang="en-US" sz="1300" kern="1200" dirty="0"/>
        </a:p>
        <a:p>
          <a:pPr marL="114300" lvl="1" indent="-114300" algn="l" defTabSz="577850">
            <a:lnSpc>
              <a:spcPct val="90000"/>
            </a:lnSpc>
            <a:spcBef>
              <a:spcPct val="0"/>
            </a:spcBef>
            <a:spcAft>
              <a:spcPct val="15000"/>
            </a:spcAft>
            <a:buChar char="••"/>
          </a:pPr>
          <a:r>
            <a:rPr lang="en-US" sz="1300" kern="1200" dirty="0" smtClean="0"/>
            <a:t>Fat</a:t>
          </a:r>
          <a:endParaRPr lang="en-US" sz="1300" kern="1200" dirty="0"/>
        </a:p>
        <a:p>
          <a:pPr marL="114300" lvl="1" indent="-114300" algn="l" defTabSz="577850">
            <a:lnSpc>
              <a:spcPct val="90000"/>
            </a:lnSpc>
            <a:spcBef>
              <a:spcPct val="0"/>
            </a:spcBef>
            <a:spcAft>
              <a:spcPct val="15000"/>
            </a:spcAft>
            <a:buChar char="••"/>
          </a:pPr>
          <a:r>
            <a:rPr lang="en-US" sz="1300" kern="1200" dirty="0" smtClean="0"/>
            <a:t>Hormones</a:t>
          </a:r>
          <a:endParaRPr lang="en-US" sz="1300" kern="1200" dirty="0"/>
        </a:p>
        <a:p>
          <a:pPr marL="114300" lvl="1" indent="-114300" algn="l" defTabSz="577850">
            <a:lnSpc>
              <a:spcPct val="90000"/>
            </a:lnSpc>
            <a:spcBef>
              <a:spcPct val="0"/>
            </a:spcBef>
            <a:spcAft>
              <a:spcPct val="15000"/>
            </a:spcAft>
            <a:buChar char="••"/>
          </a:pPr>
          <a:r>
            <a:rPr lang="en-US" sz="1300" kern="1200" dirty="0" smtClean="0"/>
            <a:t>Vitamins</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0" y="575675"/>
        <a:ext cx="2278063" cy="3543533"/>
      </dsp:txXfrm>
    </dsp:sp>
    <dsp:sp modelId="{2993F23B-5A71-42F7-946B-7FAADCB22DF7}">
      <dsp:nvSpPr>
        <dsp:cNvPr id="0" name=""/>
        <dsp:cNvSpPr/>
      </dsp:nvSpPr>
      <dsp:spPr>
        <a:xfrm>
          <a:off x="2593491" y="57543"/>
          <a:ext cx="2241239" cy="460800"/>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Indications</a:t>
          </a:r>
          <a:endParaRPr lang="en-US" sz="1600" kern="1200" dirty="0"/>
        </a:p>
      </dsp:txBody>
      <dsp:txXfrm>
        <a:off x="2593491" y="57543"/>
        <a:ext cx="2241239" cy="460800"/>
      </dsp:txXfrm>
    </dsp:sp>
    <dsp:sp modelId="{694FD5B9-DA2C-4D29-83E7-3997E73D3F0B}">
      <dsp:nvSpPr>
        <dsp:cNvPr id="0" name=""/>
        <dsp:cNvSpPr/>
      </dsp:nvSpPr>
      <dsp:spPr>
        <a:xfrm>
          <a:off x="2593491" y="518343"/>
          <a:ext cx="2241239" cy="3767512"/>
        </a:xfrm>
        <a:prstGeom prst="rect">
          <a:avLst/>
        </a:prstGeom>
        <a:solidFill>
          <a:schemeClr val="accent1">
            <a:lumMod val="20000"/>
            <a:lumOff val="80000"/>
            <a:alpha val="9000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100000"/>
            </a:lnSpc>
            <a:spcBef>
              <a:spcPct val="0"/>
            </a:spcBef>
            <a:spcAft>
              <a:spcPts val="1200"/>
            </a:spcAft>
            <a:buChar char="••"/>
          </a:pPr>
          <a:r>
            <a:rPr lang="en-US" sz="1400" kern="1200" dirty="0" smtClean="0">
              <a:latin typeface="+mj-lt"/>
            </a:rPr>
            <a:t>Treat bleeding &amp; correct clotting factor deficiencies</a:t>
          </a:r>
          <a:endParaRPr lang="en-US" sz="1400" kern="1200" dirty="0">
            <a:latin typeface="+mj-lt"/>
          </a:endParaRPr>
        </a:p>
        <a:p>
          <a:pPr marL="114300" lvl="1" indent="-114300" algn="l" defTabSz="622300">
            <a:lnSpc>
              <a:spcPct val="100000"/>
            </a:lnSpc>
            <a:spcBef>
              <a:spcPct val="0"/>
            </a:spcBef>
            <a:spcAft>
              <a:spcPts val="1200"/>
            </a:spcAft>
            <a:buChar char="••"/>
          </a:pPr>
          <a:r>
            <a:rPr lang="en-US" sz="1400" kern="1200" dirty="0" smtClean="0"/>
            <a:t>Massive blood transfusions</a:t>
          </a:r>
          <a:endParaRPr lang="en-US" sz="1400" kern="1200" dirty="0"/>
        </a:p>
        <a:p>
          <a:pPr marL="114300" lvl="1" indent="-114300" algn="l" defTabSz="622300">
            <a:lnSpc>
              <a:spcPct val="100000"/>
            </a:lnSpc>
            <a:spcBef>
              <a:spcPct val="0"/>
            </a:spcBef>
            <a:spcAft>
              <a:spcPts val="1200"/>
            </a:spcAft>
            <a:buChar char="••"/>
          </a:pPr>
          <a:r>
            <a:rPr lang="en-US" sz="1400" kern="1200" dirty="0" smtClean="0"/>
            <a:t>Management of bleeding patients with DIC &amp; liver disease</a:t>
          </a:r>
          <a:endParaRPr lang="en-US" sz="1400" kern="1200" dirty="0"/>
        </a:p>
        <a:p>
          <a:pPr marL="114300" lvl="1" indent="-114300" algn="l" defTabSz="622300">
            <a:lnSpc>
              <a:spcPct val="100000"/>
            </a:lnSpc>
            <a:spcBef>
              <a:spcPct val="0"/>
            </a:spcBef>
            <a:spcAft>
              <a:spcPts val="1200"/>
            </a:spcAft>
            <a:buChar char="••"/>
          </a:pPr>
          <a:r>
            <a:rPr lang="en-US" sz="1400" kern="1200" dirty="0" smtClean="0"/>
            <a:t>Reverse effects of Coumadin- If time allows use Vit. K first (6-8 hours)</a:t>
          </a:r>
          <a:endParaRPr lang="en-US" sz="1400" kern="1200" dirty="0"/>
        </a:p>
        <a:p>
          <a:pPr marL="114300" lvl="1" indent="-114300" algn="l" defTabSz="622300">
            <a:lnSpc>
              <a:spcPct val="100000"/>
            </a:lnSpc>
            <a:spcBef>
              <a:spcPct val="0"/>
            </a:spcBef>
            <a:spcAft>
              <a:spcPts val="1200"/>
            </a:spcAft>
            <a:buChar char="••"/>
          </a:pPr>
          <a:r>
            <a:rPr lang="en-US" sz="1400" kern="1200" dirty="0" smtClean="0"/>
            <a:t>Coagulation factor deficiencies for which no specific plasma concentrate exists</a:t>
          </a:r>
          <a:endParaRPr lang="en-US" sz="1400" kern="1200" dirty="0"/>
        </a:p>
      </dsp:txBody>
      <dsp:txXfrm>
        <a:off x="2593491" y="518343"/>
        <a:ext cx="2241239" cy="3767512"/>
      </dsp:txXfrm>
    </dsp:sp>
    <dsp:sp modelId="{0AA44C84-3A51-4A9D-A99A-3F6991F9363C}">
      <dsp:nvSpPr>
        <dsp:cNvPr id="0" name=""/>
        <dsp:cNvSpPr/>
      </dsp:nvSpPr>
      <dsp:spPr>
        <a:xfrm>
          <a:off x="5148505" y="57543"/>
          <a:ext cx="2241239" cy="460800"/>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Additional Information</a:t>
          </a:r>
          <a:endParaRPr lang="en-US" sz="1600" kern="1200" dirty="0"/>
        </a:p>
      </dsp:txBody>
      <dsp:txXfrm>
        <a:off x="5148505" y="57543"/>
        <a:ext cx="2241239" cy="460800"/>
      </dsp:txXfrm>
    </dsp:sp>
    <dsp:sp modelId="{4B3E6A88-1974-47D8-BA56-E57E57E24D27}">
      <dsp:nvSpPr>
        <dsp:cNvPr id="0" name=""/>
        <dsp:cNvSpPr/>
      </dsp:nvSpPr>
      <dsp:spPr>
        <a:xfrm>
          <a:off x="5150160" y="575887"/>
          <a:ext cx="2241239" cy="3767512"/>
        </a:xfrm>
        <a:prstGeom prst="rect">
          <a:avLst/>
        </a:prstGeom>
        <a:solidFill>
          <a:schemeClr val="accent3">
            <a:lumMod val="40000"/>
            <a:lumOff val="60000"/>
            <a:alpha val="9000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kern="1200" dirty="0" smtClean="0"/>
            <a:t>FFP is stored in frozen state for up to 1 year-thawed in water bath</a:t>
          </a:r>
          <a:endParaRPr lang="en-US" sz="1400" kern="1200" dirty="0"/>
        </a:p>
        <a:p>
          <a:pPr marL="114300" lvl="1" indent="-114300" algn="l" defTabSz="622300">
            <a:lnSpc>
              <a:spcPct val="90000"/>
            </a:lnSpc>
            <a:spcBef>
              <a:spcPct val="0"/>
            </a:spcBef>
            <a:spcAft>
              <a:spcPts val="1200"/>
            </a:spcAft>
            <a:buChar char="••"/>
          </a:pPr>
          <a:r>
            <a:rPr lang="en-US" sz="1400" kern="1200" dirty="0" smtClean="0"/>
            <a:t>Do not use for volume expansion when blood volume can be replaced safely with other volume expanders (NS)</a:t>
          </a:r>
          <a:endParaRPr lang="en-US" sz="1400" kern="1200" dirty="0"/>
        </a:p>
        <a:p>
          <a:pPr marL="114300" lvl="1" indent="-114300" algn="l" defTabSz="622300">
            <a:lnSpc>
              <a:spcPct val="90000"/>
            </a:lnSpc>
            <a:spcBef>
              <a:spcPct val="0"/>
            </a:spcBef>
            <a:spcAft>
              <a:spcPts val="1200"/>
            </a:spcAft>
            <a:buChar char="••"/>
          </a:pPr>
          <a:r>
            <a:rPr lang="en-US" sz="1400" kern="1200" dirty="0" smtClean="0"/>
            <a:t>Use standard blood filter, prime with NS</a:t>
          </a:r>
          <a:endParaRPr lang="en-US" sz="1400" kern="1200" dirty="0"/>
        </a:p>
        <a:p>
          <a:pPr marL="114300" lvl="1" indent="-114300" algn="l" defTabSz="622300">
            <a:lnSpc>
              <a:spcPct val="90000"/>
            </a:lnSpc>
            <a:spcBef>
              <a:spcPct val="0"/>
            </a:spcBef>
            <a:spcAft>
              <a:spcPts val="1200"/>
            </a:spcAft>
            <a:buChar char="••"/>
          </a:pPr>
          <a:r>
            <a:rPr lang="en-US" sz="1400" b="1" kern="1200" dirty="0" smtClean="0"/>
            <a:t>Must be ABO compatible, but not Rh compatible</a:t>
          </a:r>
          <a:endParaRPr lang="en-US" sz="1400" b="1" kern="1200" dirty="0"/>
        </a:p>
        <a:p>
          <a:pPr marL="114300" lvl="1" indent="-114300" algn="l" defTabSz="622300">
            <a:lnSpc>
              <a:spcPct val="90000"/>
            </a:lnSpc>
            <a:spcBef>
              <a:spcPct val="0"/>
            </a:spcBef>
            <a:spcAft>
              <a:spcPts val="1200"/>
            </a:spcAft>
            <a:buChar char="••"/>
          </a:pPr>
          <a:r>
            <a:rPr lang="en-US" sz="1400" b="0" kern="1200" dirty="0" smtClean="0"/>
            <a:t>Type AB-positive plasma can be transfused to patients of all blood types</a:t>
          </a:r>
          <a:endParaRPr lang="en-US" sz="1400" b="0" kern="1200" dirty="0"/>
        </a:p>
      </dsp:txBody>
      <dsp:txXfrm>
        <a:off x="5150160" y="575887"/>
        <a:ext cx="2241239" cy="3767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4F3F5-5ABA-46F7-90D7-9B50B1FBAA91}">
      <dsp:nvSpPr>
        <dsp:cNvPr id="0" name=""/>
        <dsp:cNvSpPr/>
      </dsp:nvSpPr>
      <dsp:spPr>
        <a:xfrm>
          <a:off x="2309" y="17624"/>
          <a:ext cx="2252067" cy="657708"/>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Platelets</a:t>
          </a:r>
          <a:endParaRPr lang="en-US" sz="1900" kern="1200" dirty="0"/>
        </a:p>
      </dsp:txBody>
      <dsp:txXfrm>
        <a:off x="2309" y="17624"/>
        <a:ext cx="2252067" cy="657708"/>
      </dsp:txXfrm>
    </dsp:sp>
    <dsp:sp modelId="{EA74D5EE-E609-41D9-B3AC-738E608432F3}">
      <dsp:nvSpPr>
        <dsp:cNvPr id="0" name=""/>
        <dsp:cNvSpPr/>
      </dsp:nvSpPr>
      <dsp:spPr>
        <a:xfrm>
          <a:off x="0" y="568119"/>
          <a:ext cx="2252067" cy="3650442"/>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Platelets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t>Single Donor Platelets (Apheresis) = 6 units</a:t>
          </a:r>
          <a:endParaRPr lang="en-US" sz="1400" kern="1200" dirty="0"/>
        </a:p>
        <a:p>
          <a:pPr marL="114300" lvl="1" indent="-114300" algn="l" defTabSz="622300">
            <a:lnSpc>
              <a:spcPct val="90000"/>
            </a:lnSpc>
            <a:spcBef>
              <a:spcPct val="0"/>
            </a:spcBef>
            <a:spcAft>
              <a:spcPct val="15000"/>
            </a:spcAft>
            <a:buChar char="••"/>
          </a:pPr>
          <a:r>
            <a:rPr lang="en-US" sz="1400" kern="1200" dirty="0" smtClean="0"/>
            <a:t>Pooled Platelets (6 pack)</a:t>
          </a:r>
          <a:endParaRPr lang="en-US" sz="1400" kern="1200" dirty="0"/>
        </a:p>
        <a:p>
          <a:pPr marL="114300" lvl="1" indent="-114300" algn="l" defTabSz="622300">
            <a:lnSpc>
              <a:spcPct val="90000"/>
            </a:lnSpc>
            <a:spcBef>
              <a:spcPct val="0"/>
            </a:spcBef>
            <a:spcAft>
              <a:spcPct val="15000"/>
            </a:spcAft>
            <a:buChar char="••"/>
          </a:pPr>
          <a:r>
            <a:rPr lang="en-US" sz="1400" kern="1200" dirty="0" smtClean="0"/>
            <a:t>Leukocyte Reduced Platelets </a:t>
          </a:r>
          <a:endParaRPr lang="en-US" sz="1400" kern="1200" dirty="0"/>
        </a:p>
      </dsp:txBody>
      <dsp:txXfrm>
        <a:off x="0" y="568119"/>
        <a:ext cx="2252067" cy="3650442"/>
      </dsp:txXfrm>
    </dsp:sp>
    <dsp:sp modelId="{2993F23B-5A71-42F7-946B-7FAADCB22DF7}">
      <dsp:nvSpPr>
        <dsp:cNvPr id="0" name=""/>
        <dsp:cNvSpPr/>
      </dsp:nvSpPr>
      <dsp:spPr>
        <a:xfrm>
          <a:off x="2569666" y="17624"/>
          <a:ext cx="2252067" cy="657708"/>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Indications</a:t>
          </a:r>
          <a:endParaRPr lang="en-US" sz="1900" kern="1200" dirty="0"/>
        </a:p>
      </dsp:txBody>
      <dsp:txXfrm>
        <a:off x="2569666" y="17624"/>
        <a:ext cx="2252067" cy="657708"/>
      </dsp:txXfrm>
    </dsp:sp>
    <dsp:sp modelId="{694FD5B9-DA2C-4D29-83E7-3997E73D3F0B}">
      <dsp:nvSpPr>
        <dsp:cNvPr id="0" name=""/>
        <dsp:cNvSpPr/>
      </dsp:nvSpPr>
      <dsp:spPr>
        <a:xfrm>
          <a:off x="2569666" y="675332"/>
          <a:ext cx="2252067" cy="3650442"/>
        </a:xfrm>
        <a:prstGeom prst="rect">
          <a:avLst/>
        </a:prstGeom>
        <a:solidFill>
          <a:schemeClr val="accent1">
            <a:lumMod val="20000"/>
            <a:lumOff val="80000"/>
            <a:alpha val="9000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100000"/>
            </a:lnSpc>
            <a:spcBef>
              <a:spcPct val="0"/>
            </a:spcBef>
            <a:spcAft>
              <a:spcPts val="1200"/>
            </a:spcAft>
            <a:buChar char="••"/>
          </a:pPr>
          <a:r>
            <a:rPr lang="en-US" sz="1200" b="1" kern="1200" dirty="0" smtClean="0"/>
            <a:t>For actively bleeding patients </a:t>
          </a:r>
          <a:r>
            <a:rPr lang="en-US" sz="1200" kern="1200" dirty="0" smtClean="0"/>
            <a:t>with thrombocytopenia. </a:t>
          </a:r>
          <a:endParaRPr lang="en-US" sz="1400" kern="1200" dirty="0">
            <a:latin typeface="+mj-lt"/>
          </a:endParaRPr>
        </a:p>
        <a:p>
          <a:pPr marL="114300" lvl="1" indent="-114300" algn="l" defTabSz="533400">
            <a:lnSpc>
              <a:spcPct val="100000"/>
            </a:lnSpc>
            <a:spcBef>
              <a:spcPct val="0"/>
            </a:spcBef>
            <a:spcAft>
              <a:spcPts val="1200"/>
            </a:spcAft>
            <a:buChar char="••"/>
          </a:pPr>
          <a:r>
            <a:rPr lang="en-US" sz="1200" kern="1200" dirty="0" smtClean="0"/>
            <a:t>Goal:  Transfuse immediately to keep platelet levels </a:t>
          </a:r>
          <a:r>
            <a:rPr lang="en-US" sz="1200" b="1" kern="1200" dirty="0" smtClean="0"/>
            <a:t>above 50,000</a:t>
          </a:r>
          <a:r>
            <a:rPr lang="en-US" sz="1200" kern="1200" dirty="0" smtClean="0"/>
            <a:t> in most bleeding situations and 100,000 in patients with DIC or CNS bleeding.</a:t>
          </a:r>
          <a:endParaRPr lang="en-US" sz="1400" kern="1200" dirty="0">
            <a:latin typeface="+mj-lt"/>
          </a:endParaRPr>
        </a:p>
        <a:p>
          <a:pPr marL="114300" lvl="1" indent="-114300" algn="l" defTabSz="533400">
            <a:lnSpc>
              <a:spcPct val="100000"/>
            </a:lnSpc>
            <a:spcBef>
              <a:spcPct val="0"/>
            </a:spcBef>
            <a:spcAft>
              <a:spcPts val="1200"/>
            </a:spcAft>
            <a:buChar char="••"/>
          </a:pPr>
          <a:r>
            <a:rPr lang="en-US" sz="1200" kern="1200" dirty="0" smtClean="0"/>
            <a:t>Platelets are transfused in preparation for invasive procedures</a:t>
          </a:r>
          <a:endParaRPr lang="en-US" sz="1400" kern="1200" dirty="0">
            <a:latin typeface="+mj-lt"/>
          </a:endParaRPr>
        </a:p>
        <a:p>
          <a:pPr marL="114300" lvl="1" indent="-114300" algn="l" defTabSz="533400">
            <a:lnSpc>
              <a:spcPct val="100000"/>
            </a:lnSpc>
            <a:spcBef>
              <a:spcPct val="0"/>
            </a:spcBef>
            <a:spcAft>
              <a:spcPts val="1200"/>
            </a:spcAft>
            <a:buChar char="••"/>
          </a:pPr>
          <a:r>
            <a:rPr lang="en-US" sz="1200" kern="1200" dirty="0" smtClean="0"/>
            <a:t>Prevention of spontaneous bleeding</a:t>
          </a:r>
          <a:endParaRPr lang="en-US" sz="1200" kern="1200" dirty="0"/>
        </a:p>
        <a:p>
          <a:pPr marL="114300" lvl="1" indent="-114300" algn="l" defTabSz="533400">
            <a:lnSpc>
              <a:spcPct val="100000"/>
            </a:lnSpc>
            <a:spcBef>
              <a:spcPct val="0"/>
            </a:spcBef>
            <a:spcAft>
              <a:spcPts val="1200"/>
            </a:spcAft>
            <a:buChar char="••"/>
          </a:pPr>
          <a:r>
            <a:rPr lang="en-US" sz="1200" kern="1200" dirty="0" smtClean="0"/>
            <a:t>Massive blood loss (</a:t>
          </a:r>
          <a:r>
            <a:rPr lang="en-US" sz="1200" b="0" kern="1200" dirty="0" smtClean="0"/>
            <a:t>1:1:1 ratio</a:t>
          </a:r>
          <a:r>
            <a:rPr lang="en-US" sz="1200" kern="1200" dirty="0" smtClean="0"/>
            <a:t>) RBCS, FFP, Platelets</a:t>
          </a:r>
          <a:endParaRPr lang="en-US" sz="1200" kern="1200" dirty="0"/>
        </a:p>
      </dsp:txBody>
      <dsp:txXfrm>
        <a:off x="2569666" y="675332"/>
        <a:ext cx="2252067" cy="3650442"/>
      </dsp:txXfrm>
    </dsp:sp>
    <dsp:sp modelId="{0AA44C84-3A51-4A9D-A99A-3F6991F9363C}">
      <dsp:nvSpPr>
        <dsp:cNvPr id="0" name=""/>
        <dsp:cNvSpPr/>
      </dsp:nvSpPr>
      <dsp:spPr>
        <a:xfrm>
          <a:off x="5137022" y="17624"/>
          <a:ext cx="2252067" cy="657708"/>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Additional Information</a:t>
          </a:r>
          <a:endParaRPr lang="en-US" sz="1900" kern="1200" dirty="0"/>
        </a:p>
      </dsp:txBody>
      <dsp:txXfrm>
        <a:off x="5137022" y="17624"/>
        <a:ext cx="2252067" cy="657708"/>
      </dsp:txXfrm>
    </dsp:sp>
    <dsp:sp modelId="{4B3E6A88-1974-47D8-BA56-E57E57E24D27}">
      <dsp:nvSpPr>
        <dsp:cNvPr id="0" name=""/>
        <dsp:cNvSpPr/>
      </dsp:nvSpPr>
      <dsp:spPr>
        <a:xfrm>
          <a:off x="5139332" y="692957"/>
          <a:ext cx="2252067" cy="3650442"/>
        </a:xfrm>
        <a:prstGeom prst="rect">
          <a:avLst/>
        </a:prstGeom>
        <a:solidFill>
          <a:schemeClr val="tx2">
            <a:lumMod val="25000"/>
            <a:lumOff val="75000"/>
            <a:alpha val="9000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1200"/>
            </a:spcAft>
            <a:buChar char="••"/>
          </a:pPr>
          <a:r>
            <a:rPr lang="en-US" sz="1400" b="1" kern="1200" dirty="0" smtClean="0"/>
            <a:t>Mammoth Hospital Blood Bank has NO platelets available</a:t>
          </a:r>
          <a:endParaRPr lang="en-US" sz="1400" kern="1200" dirty="0"/>
        </a:p>
        <a:p>
          <a:pPr marL="114300" lvl="1" indent="-114300" algn="l" defTabSz="533400">
            <a:lnSpc>
              <a:spcPct val="90000"/>
            </a:lnSpc>
            <a:spcBef>
              <a:spcPct val="0"/>
            </a:spcBef>
            <a:spcAft>
              <a:spcPts val="1200"/>
            </a:spcAft>
            <a:buChar char="••"/>
          </a:pPr>
          <a:r>
            <a:rPr lang="en-US" sz="1200" kern="1200" dirty="0" smtClean="0"/>
            <a:t>Compatibility testing is not necessary.  </a:t>
          </a:r>
          <a:r>
            <a:rPr lang="en-US" sz="1200" b="1" kern="1200" dirty="0" smtClean="0"/>
            <a:t>May transfuse pt. with any type of blood group.  </a:t>
          </a:r>
          <a:r>
            <a:rPr lang="en-US" sz="1200" kern="1200" dirty="0" smtClean="0"/>
            <a:t>Exception: Should be ABO compatible with recipient in infants or with large volumes of transfusion.</a:t>
          </a:r>
          <a:endParaRPr lang="en-US" sz="1400" kern="1200" dirty="0"/>
        </a:p>
        <a:p>
          <a:pPr marL="114300" lvl="1" indent="-114300" algn="l" defTabSz="533400">
            <a:lnSpc>
              <a:spcPct val="90000"/>
            </a:lnSpc>
            <a:spcBef>
              <a:spcPct val="0"/>
            </a:spcBef>
            <a:spcAft>
              <a:spcPts val="1200"/>
            </a:spcAft>
            <a:buChar char="••"/>
          </a:pPr>
          <a:r>
            <a:rPr lang="en-US" sz="1200" kern="1200" dirty="0" smtClean="0"/>
            <a:t>Use </a:t>
          </a:r>
          <a:r>
            <a:rPr lang="en-US" sz="1200" b="1" u="sng" kern="1200" dirty="0" smtClean="0"/>
            <a:t>NEW</a:t>
          </a:r>
          <a:r>
            <a:rPr lang="en-US" sz="1200" kern="1200" dirty="0" smtClean="0"/>
            <a:t> standard  blood tubing for transfusion</a:t>
          </a:r>
          <a:endParaRPr lang="en-US" sz="1200" kern="1200" dirty="0"/>
        </a:p>
        <a:p>
          <a:pPr marL="114300" lvl="1" indent="-114300" algn="l" defTabSz="533400">
            <a:lnSpc>
              <a:spcPct val="90000"/>
            </a:lnSpc>
            <a:spcBef>
              <a:spcPct val="0"/>
            </a:spcBef>
            <a:spcAft>
              <a:spcPct val="15000"/>
            </a:spcAft>
            <a:buChar char="••"/>
          </a:pPr>
          <a:r>
            <a:rPr lang="en-US" sz="1200" kern="1200" dirty="0" smtClean="0"/>
            <a:t>Usual adult dose is 4-8 units.</a:t>
          </a:r>
          <a:endParaRPr lang="en-US" sz="1200" kern="1200" dirty="0"/>
        </a:p>
        <a:p>
          <a:pPr marL="114300" lvl="1" indent="-114300" algn="l" defTabSz="533400">
            <a:lnSpc>
              <a:spcPct val="90000"/>
            </a:lnSpc>
            <a:spcBef>
              <a:spcPct val="0"/>
            </a:spcBef>
            <a:spcAft>
              <a:spcPct val="15000"/>
            </a:spcAft>
            <a:buChar char="••"/>
          </a:pPr>
          <a:r>
            <a:rPr lang="en-US" sz="1200" kern="1200" dirty="0" smtClean="0"/>
            <a:t>Start slow, then transfuse as fast as tolerated, must be less than 4 hrs.</a:t>
          </a:r>
          <a:endParaRPr lang="en-US" sz="1200" kern="1200" dirty="0"/>
        </a:p>
        <a:p>
          <a:pPr marL="114300" lvl="1" indent="-114300" algn="l" defTabSz="533400">
            <a:lnSpc>
              <a:spcPct val="90000"/>
            </a:lnSpc>
            <a:spcBef>
              <a:spcPct val="0"/>
            </a:spcBef>
            <a:spcAft>
              <a:spcPct val="15000"/>
            </a:spcAft>
            <a:buChar char="••"/>
          </a:pPr>
          <a:r>
            <a:rPr lang="en-US" sz="1200" kern="1200" dirty="0" smtClean="0"/>
            <a:t>Lifespan of transfused platelets = 3-4 days</a:t>
          </a:r>
          <a:endParaRPr lang="en-US" sz="1200" kern="1200" dirty="0"/>
        </a:p>
      </dsp:txBody>
      <dsp:txXfrm>
        <a:off x="5139332" y="692957"/>
        <a:ext cx="2252067" cy="36504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BEBA7-B65C-4D73-AA79-4EEE06634901}">
      <dsp:nvSpPr>
        <dsp:cNvPr id="0" name=""/>
        <dsp:cNvSpPr/>
      </dsp:nvSpPr>
      <dsp:spPr>
        <a:xfrm>
          <a:off x="753" y="287123"/>
          <a:ext cx="2938425" cy="1763055"/>
        </a:xfrm>
        <a:prstGeom prst="rect">
          <a:avLst/>
        </a:prstGeom>
        <a:solidFill>
          <a:schemeClr val="accent1">
            <a:shade val="8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Delayed Hemolytic Reaction</a:t>
          </a:r>
          <a:endParaRPr lang="en-US" sz="2900" kern="1200" dirty="0"/>
        </a:p>
      </dsp:txBody>
      <dsp:txXfrm>
        <a:off x="753" y="287123"/>
        <a:ext cx="2938425" cy="1763055"/>
      </dsp:txXfrm>
    </dsp:sp>
    <dsp:sp modelId="{AA7F3735-3703-45F4-92B0-7B088C1AADAB}">
      <dsp:nvSpPr>
        <dsp:cNvPr id="0" name=""/>
        <dsp:cNvSpPr/>
      </dsp:nvSpPr>
      <dsp:spPr>
        <a:xfrm>
          <a:off x="3233021" y="287123"/>
          <a:ext cx="2938425" cy="1763055"/>
        </a:xfrm>
        <a:prstGeom prst="rect">
          <a:avLst/>
        </a:prstGeom>
        <a:solidFill>
          <a:schemeClr val="accent1">
            <a:shade val="80000"/>
            <a:hueOff val="0"/>
            <a:satOff val="-21795"/>
            <a:lumOff val="12681"/>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Alloimmunization</a:t>
          </a:r>
          <a:endParaRPr lang="en-US" sz="2900" kern="1200" dirty="0"/>
        </a:p>
      </dsp:txBody>
      <dsp:txXfrm>
        <a:off x="3233021" y="287123"/>
        <a:ext cx="2938425" cy="1763055"/>
      </dsp:txXfrm>
    </dsp:sp>
    <dsp:sp modelId="{ED8999D7-FF78-4ABB-A396-5E1D46EEEEEC}">
      <dsp:nvSpPr>
        <dsp:cNvPr id="0" name=""/>
        <dsp:cNvSpPr/>
      </dsp:nvSpPr>
      <dsp:spPr>
        <a:xfrm>
          <a:off x="753" y="2344021"/>
          <a:ext cx="2938425" cy="1763055"/>
        </a:xfrm>
        <a:prstGeom prst="rect">
          <a:avLst/>
        </a:prstGeom>
        <a:solidFill>
          <a:schemeClr val="accent1">
            <a:shade val="80000"/>
            <a:hueOff val="0"/>
            <a:satOff val="-43591"/>
            <a:lumOff val="25363"/>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Post-Transfusion Purpura (PTP)</a:t>
          </a:r>
          <a:endParaRPr lang="en-US" sz="2900" kern="1200" dirty="0"/>
        </a:p>
      </dsp:txBody>
      <dsp:txXfrm>
        <a:off x="753" y="2344021"/>
        <a:ext cx="2938425" cy="1763055"/>
      </dsp:txXfrm>
    </dsp:sp>
    <dsp:sp modelId="{8691030C-020C-4987-8B59-66BD187DE3F2}">
      <dsp:nvSpPr>
        <dsp:cNvPr id="0" name=""/>
        <dsp:cNvSpPr/>
      </dsp:nvSpPr>
      <dsp:spPr>
        <a:xfrm>
          <a:off x="3233021" y="2344021"/>
          <a:ext cx="2938425" cy="1763055"/>
        </a:xfrm>
        <a:prstGeom prst="rect">
          <a:avLst/>
        </a:prstGeom>
        <a:solidFill>
          <a:schemeClr val="accent1">
            <a:shade val="80000"/>
            <a:hueOff val="0"/>
            <a:satOff val="-65386"/>
            <a:lumOff val="38044"/>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Transfusion-Associated Graft-</a:t>
          </a:r>
          <a:r>
            <a:rPr lang="en-US" sz="2000" kern="1200" dirty="0" err="1" smtClean="0"/>
            <a:t>vs</a:t>
          </a:r>
          <a:r>
            <a:rPr lang="en-US" sz="2000" kern="1200" dirty="0" smtClean="0"/>
            <a:t>-Host Disease (TA-GVHD)</a:t>
          </a:r>
          <a:endParaRPr lang="en-US" sz="2000" kern="1200" dirty="0"/>
        </a:p>
      </dsp:txBody>
      <dsp:txXfrm>
        <a:off x="3233021" y="2344021"/>
        <a:ext cx="2938425" cy="1763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6177D-3E19-444F-91ED-DA7A33A658D0}">
      <dsp:nvSpPr>
        <dsp:cNvPr id="0" name=""/>
        <dsp:cNvSpPr/>
      </dsp:nvSpPr>
      <dsp:spPr>
        <a:xfrm>
          <a:off x="916483" y="1984"/>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Infectious: </a:t>
          </a:r>
        </a:p>
        <a:p>
          <a:pPr lvl="0" algn="ctr" defTabSz="577850">
            <a:lnSpc>
              <a:spcPct val="90000"/>
            </a:lnSpc>
            <a:spcBef>
              <a:spcPct val="0"/>
            </a:spcBef>
            <a:spcAft>
              <a:spcPct val="35000"/>
            </a:spcAft>
          </a:pPr>
          <a:r>
            <a:rPr lang="en-US" sz="1300" kern="1200" dirty="0" smtClean="0"/>
            <a:t>HIV,  Hepatitis, Syphilis, CJD</a:t>
          </a:r>
          <a:endParaRPr lang="en-US" sz="1300" kern="1200" dirty="0"/>
        </a:p>
      </dsp:txBody>
      <dsp:txXfrm>
        <a:off x="916483" y="1984"/>
        <a:ext cx="2030015" cy="1218009"/>
      </dsp:txXfrm>
    </dsp:sp>
    <dsp:sp modelId="{6E8A485E-2664-4960-BA73-E7FD2F18B39C}">
      <dsp:nvSpPr>
        <dsp:cNvPr id="0" name=""/>
        <dsp:cNvSpPr/>
      </dsp:nvSpPr>
      <dsp:spPr>
        <a:xfrm>
          <a:off x="3149500" y="1984"/>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CMV</a:t>
          </a:r>
          <a:endParaRPr lang="en-US" sz="1300" kern="1200" dirty="0"/>
        </a:p>
      </dsp:txBody>
      <dsp:txXfrm>
        <a:off x="3149500" y="1984"/>
        <a:ext cx="2030015" cy="1218009"/>
      </dsp:txXfrm>
    </dsp:sp>
    <dsp:sp modelId="{E4EEE8C1-6EFF-4CF6-9809-A66175B97294}">
      <dsp:nvSpPr>
        <dsp:cNvPr id="0" name=""/>
        <dsp:cNvSpPr/>
      </dsp:nvSpPr>
      <dsp:spPr>
        <a:xfrm>
          <a:off x="916483" y="1422995"/>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Bacterial Sepsis</a:t>
          </a:r>
          <a:endParaRPr lang="en-US" sz="1300" kern="1200" dirty="0"/>
        </a:p>
      </dsp:txBody>
      <dsp:txXfrm>
        <a:off x="916483" y="1422995"/>
        <a:ext cx="2030015" cy="1218009"/>
      </dsp:txXfrm>
    </dsp:sp>
    <dsp:sp modelId="{D7CC9506-7CE7-4B57-8BA3-DE8B3BEAFB75}">
      <dsp:nvSpPr>
        <dsp:cNvPr id="0" name=""/>
        <dsp:cNvSpPr/>
      </dsp:nvSpPr>
      <dsp:spPr>
        <a:xfrm>
          <a:off x="3149500" y="1422995"/>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Transfusion Related Circulatory Overload (TACO)</a:t>
          </a:r>
          <a:endParaRPr lang="en-US" sz="1300" kern="1200" dirty="0"/>
        </a:p>
      </dsp:txBody>
      <dsp:txXfrm>
        <a:off x="3149500" y="1422995"/>
        <a:ext cx="2030015" cy="1218009"/>
      </dsp:txXfrm>
    </dsp:sp>
    <dsp:sp modelId="{6D5A1D91-DF21-4B86-9A0A-F28E3636C97C}">
      <dsp:nvSpPr>
        <dsp:cNvPr id="0" name=""/>
        <dsp:cNvSpPr/>
      </dsp:nvSpPr>
      <dsp:spPr>
        <a:xfrm>
          <a:off x="916483" y="2844006"/>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Hypothermia</a:t>
          </a:r>
          <a:endParaRPr lang="en-US" sz="1300" kern="1200" dirty="0"/>
        </a:p>
      </dsp:txBody>
      <dsp:txXfrm>
        <a:off x="916483" y="2844006"/>
        <a:ext cx="2030015" cy="1218009"/>
      </dsp:txXfrm>
    </dsp:sp>
    <dsp:sp modelId="{70F4E24F-1C91-41A7-8C38-57F7EBCD5BBC}">
      <dsp:nvSpPr>
        <dsp:cNvPr id="0" name=""/>
        <dsp:cNvSpPr/>
      </dsp:nvSpPr>
      <dsp:spPr>
        <a:xfrm>
          <a:off x="3149500" y="2844006"/>
          <a:ext cx="2030015" cy="1218009"/>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Metabolic Complications:</a:t>
          </a:r>
        </a:p>
        <a:p>
          <a:pPr lvl="0" algn="ctr" defTabSz="577850">
            <a:lnSpc>
              <a:spcPct val="90000"/>
            </a:lnSpc>
            <a:spcBef>
              <a:spcPct val="0"/>
            </a:spcBef>
            <a:spcAft>
              <a:spcPct val="35000"/>
            </a:spcAft>
          </a:pPr>
          <a:r>
            <a:rPr lang="en-US" sz="1300" kern="1200" dirty="0" smtClean="0"/>
            <a:t> Citrate Toxicity, </a:t>
          </a:r>
        </a:p>
        <a:p>
          <a:pPr lvl="0" algn="ctr" defTabSz="577850">
            <a:lnSpc>
              <a:spcPct val="90000"/>
            </a:lnSpc>
            <a:spcBef>
              <a:spcPct val="0"/>
            </a:spcBef>
            <a:spcAft>
              <a:spcPct val="35000"/>
            </a:spcAft>
          </a:pPr>
          <a:r>
            <a:rPr lang="en-US" sz="1300" kern="1200" dirty="0" smtClean="0"/>
            <a:t>Low Ionized CA++, Acidosis/Alkalosis,</a:t>
          </a:r>
        </a:p>
        <a:p>
          <a:pPr lvl="0" algn="ctr" defTabSz="577850">
            <a:lnSpc>
              <a:spcPct val="90000"/>
            </a:lnSpc>
            <a:spcBef>
              <a:spcPct val="0"/>
            </a:spcBef>
            <a:spcAft>
              <a:spcPct val="35000"/>
            </a:spcAft>
          </a:pPr>
          <a:r>
            <a:rPr lang="en-US" sz="1300" kern="1200" dirty="0" smtClean="0"/>
            <a:t> +/-K</a:t>
          </a:r>
          <a:endParaRPr lang="en-US" sz="1300" kern="1200" dirty="0"/>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F8F0E3-9BC3-4A29-A456-29F4B6CE5150}" type="datetimeFigureOut">
              <a:rPr lang="en-US" smtClean="0"/>
              <a:t>11/30/2013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532B0-3AE3-4131-9DFA-5CAF30AD7658}" type="slidenum">
              <a:rPr lang="en-US" smtClean="0"/>
              <a:t>‹#›</a:t>
            </a:fld>
            <a:endParaRPr lang="en-US"/>
          </a:p>
        </p:txBody>
      </p:sp>
    </p:spTree>
    <p:extLst>
      <p:ext uri="{BB962C8B-B14F-4D97-AF65-F5344CB8AC3E}">
        <p14:creationId xmlns:p14="http://schemas.microsoft.com/office/powerpoint/2010/main" val="1430301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ptodate.com/contents/immunologic-blood-transfusion-reactions/abstract/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uptodate.com/contents/transfusion-related-acute-lung-injury-trali/abstract/3,8-11" TargetMode="External"/><Relationship Id="rId3" Type="http://schemas.openxmlformats.org/officeDocument/2006/relationships/hyperlink" Target="http://www.uptodate.com/contents/transfusion-related-acute-lung-injury-trali?detectedLanguage=en&amp;source=search_result&amp;search=hemolytic+transfusion+reaction&amp;selectedTitle=5~150&amp;provider=noProvider#subscribeMessage" TargetMode="External"/><Relationship Id="rId7" Type="http://schemas.openxmlformats.org/officeDocument/2006/relationships/hyperlink" Target="http://www.uptodate.com/contents/transfusion-related-acute-lung-injury-trali/abstract/4-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uptodate.com/contents/transfusion-related-acute-lung-injury-trali?detectedLanguage=en&amp;source=search_result&amp;search=hemolytic+transfusion+reaction&amp;selectedTitle=5~150&amp;provider=noProvider#H15" TargetMode="External"/><Relationship Id="rId5" Type="http://schemas.openxmlformats.org/officeDocument/2006/relationships/hyperlink" Target="http://www.uptodate.com/contents/transfusion-related-acute-lung-injury-trali/abstract/3" TargetMode="External"/><Relationship Id="rId10" Type="http://schemas.openxmlformats.org/officeDocument/2006/relationships/hyperlink" Target="http://www.uptodate.com/contents/transfusion-related-acute-lung-injury-trali?detectedLanguage=en&amp;source=search_result&amp;search=hemolytic+transfusion+reaction&amp;selectedTitle=5~150&amp;provider=noProvider#H1588938" TargetMode="External"/><Relationship Id="rId4" Type="http://schemas.openxmlformats.org/officeDocument/2006/relationships/hyperlink" Target="http://www.uptodate.com/contents/transfusion-related-acute-lung-injury-trali/abstract/1,2" TargetMode="External"/><Relationship Id="rId9" Type="http://schemas.openxmlformats.org/officeDocument/2006/relationships/hyperlink" Target="http://www.uptodate.com/contents/transfusion-related-acute-lung-injury-trali/abstract/12,1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ptodate.com/contents/a-primer-of-red-blood-cell-antigens-and-antibodies/abstract/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uptodate.com/contents/a-primer-of-red-blood-cell-antigens-and-antibodies/abstract/5"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ptodate.com/contents/clinical-and-laboratory-aspects-of-platelet-transfusion-therapy/abstract/1"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uptodate.com/contents/procedures-used-for-blood-donor-screening-protection-of-potential-blood-donors-and-recipients?source=see_link&amp;anchor=H17#H17" TargetMode="External"/><Relationship Id="rId5" Type="http://schemas.openxmlformats.org/officeDocument/2006/relationships/hyperlink" Target="http://www.uptodate.com/contents/clinical-and-laboratory-aspects-of-platelet-transfusion-therapy?source=related_link#H382870465" TargetMode="External"/><Relationship Id="rId4" Type="http://schemas.openxmlformats.org/officeDocument/2006/relationships/hyperlink" Target="http://www.uptodate.com/contents/clinical-and-laboratory-aspects-of-platelet-transfusion-therapy/abstract/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a:t>
            </a:fld>
            <a:endParaRPr lang="en-US" dirty="0"/>
          </a:p>
        </p:txBody>
      </p:sp>
    </p:spTree>
    <p:extLst>
      <p:ext uri="{BB962C8B-B14F-4D97-AF65-F5344CB8AC3E}">
        <p14:creationId xmlns:p14="http://schemas.microsoft.com/office/powerpoint/2010/main" val="2281721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Fibrinogen: 150-400 mg/</a:t>
            </a:r>
            <a:r>
              <a:rPr lang="en-US" sz="1200" b="0" i="0" kern="1200" dirty="0" err="1" smtClean="0">
                <a:solidFill>
                  <a:schemeClr val="tx1"/>
                </a:solidFill>
                <a:effectLst/>
                <a:latin typeface="+mn-lt"/>
                <a:ea typeface="+mn-ea"/>
                <a:cs typeface="+mn-cs"/>
              </a:rPr>
              <a:t>dL</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10</a:t>
            </a:fld>
            <a:endParaRPr lang="en-US"/>
          </a:p>
        </p:txBody>
      </p:sp>
    </p:spTree>
    <p:extLst>
      <p:ext uri="{BB962C8B-B14F-4D97-AF65-F5344CB8AC3E}">
        <p14:creationId xmlns:p14="http://schemas.microsoft.com/office/powerpoint/2010/main" val="3188093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Untoward effects of blood transfusion are not unexpected and in many cases are benign. However, some reactions cause serious morbidity and may be fatal [</a:t>
            </a:r>
            <a:r>
              <a:rPr lang="en-US" sz="1200" b="0" i="0" u="sng"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The problem is that the initial symptoms of reactions with serious or relatively benign consequences are often similar. (</a:t>
            </a:r>
            <a:r>
              <a:rPr lang="en-US" sz="1200" b="0" i="0" kern="1200" dirty="0" err="1" smtClean="0">
                <a:solidFill>
                  <a:schemeClr val="tx1"/>
                </a:solidFill>
                <a:effectLst/>
                <a:latin typeface="+mn-lt"/>
                <a:ea typeface="+mn-ea"/>
                <a:cs typeface="+mn-cs"/>
              </a:rPr>
              <a:t>Upto</a:t>
            </a:r>
            <a:r>
              <a:rPr lang="en-US" sz="1200" b="0" i="0" kern="1200" baseline="0" dirty="0" err="1" smtClean="0">
                <a:solidFill>
                  <a:schemeClr val="tx1"/>
                </a:solidFill>
                <a:effectLst/>
                <a:latin typeface="+mn-lt"/>
                <a:ea typeface="+mn-ea"/>
                <a:cs typeface="+mn-cs"/>
              </a:rPr>
              <a:t>Date</a:t>
            </a:r>
            <a:r>
              <a:rPr lang="en-US" sz="1200" b="0" i="0" kern="1200" baseline="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transfusion reactions are diagnosed by exclusion; thus, any significant change in a patient's condition during transfusion should prompt an investigation. Successful investigation of a transfusion reaction depends on detailed observation, documentation and reporting of the patient's vital signs, before and after the transfusion, and the signs and symptoms that prompted the investigation.  (What every physician should know about a blood</a:t>
            </a:r>
            <a:r>
              <a:rPr lang="en-US" sz="1200" b="0" i="0" kern="1200" baseline="0" dirty="0" smtClean="0">
                <a:solidFill>
                  <a:schemeClr val="tx1"/>
                </a:solidFill>
                <a:effectLst/>
                <a:latin typeface="+mn-lt"/>
                <a:ea typeface="+mn-ea"/>
                <a:cs typeface="+mn-cs"/>
              </a:rPr>
              <a:t> transfusion)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11</a:t>
            </a:fld>
            <a:endParaRPr lang="en-US"/>
          </a:p>
        </p:txBody>
      </p:sp>
    </p:spTree>
    <p:extLst>
      <p:ext uri="{BB962C8B-B14F-4D97-AF65-F5344CB8AC3E}">
        <p14:creationId xmlns:p14="http://schemas.microsoft.com/office/powerpoint/2010/main" val="355942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12</a:t>
            </a:fld>
            <a:endParaRPr lang="en-US" dirty="0"/>
          </a:p>
        </p:txBody>
      </p:sp>
    </p:spTree>
    <p:extLst>
      <p:ext uri="{BB962C8B-B14F-4D97-AF65-F5344CB8AC3E}">
        <p14:creationId xmlns:p14="http://schemas.microsoft.com/office/powerpoint/2010/main" val="2130235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Most common in pregnant patients, patients who have had previous transfusions,</a:t>
            </a:r>
            <a:r>
              <a:rPr lang="en-US" sz="1200" b="0" i="0" kern="1200" baseline="0" dirty="0" smtClean="0">
                <a:solidFill>
                  <a:schemeClr val="tx1"/>
                </a:solidFill>
                <a:effectLst/>
                <a:latin typeface="+mn-lt"/>
                <a:ea typeface="+mn-ea"/>
                <a:cs typeface="+mn-cs"/>
              </a:rPr>
              <a:t> and patients that receive platelets.  Less common with apheresis platelets than pooled platelets.  Risk is small with components with that don’t contain WBCs (FFP, Cryo, and factor concentrates)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Platelets, more often than red blood cells, are the cause of febrile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transfusion reaction because they are stored at room temperature, which is conducive to leukocyte activation and cytokine accumulation. When caused by red blood cells, febrile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transfusion reactions are usually mediated by recipient antibodies against donor leukocytes; therefore, removing leukocytes from blood products before transfusion can reduce this type of reaction.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Cytokines=intercellular chemical messenger released by white blood cells</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13</a:t>
            </a:fld>
            <a:endParaRPr lang="en-US"/>
          </a:p>
        </p:txBody>
      </p:sp>
    </p:spTree>
    <p:extLst>
      <p:ext uri="{BB962C8B-B14F-4D97-AF65-F5344CB8AC3E}">
        <p14:creationId xmlns:p14="http://schemas.microsoft.com/office/powerpoint/2010/main" val="3729297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14</a:t>
            </a:fld>
            <a:endParaRPr lang="en-US"/>
          </a:p>
        </p:txBody>
      </p:sp>
    </p:spTree>
    <p:extLst>
      <p:ext uri="{BB962C8B-B14F-4D97-AF65-F5344CB8AC3E}">
        <p14:creationId xmlns:p14="http://schemas.microsoft.com/office/powerpoint/2010/main" val="259454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15</a:t>
            </a:fld>
            <a:endParaRPr lang="en-US"/>
          </a:p>
        </p:txBody>
      </p:sp>
    </p:spTree>
    <p:extLst>
      <p:ext uri="{BB962C8B-B14F-4D97-AF65-F5344CB8AC3E}">
        <p14:creationId xmlns:p14="http://schemas.microsoft.com/office/powerpoint/2010/main" val="2152876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fever and hypertension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16</a:t>
            </a:fld>
            <a:endParaRPr lang="en-US"/>
          </a:p>
        </p:txBody>
      </p:sp>
    </p:spTree>
    <p:extLst>
      <p:ext uri="{BB962C8B-B14F-4D97-AF65-F5344CB8AC3E}">
        <p14:creationId xmlns:p14="http://schemas.microsoft.com/office/powerpoint/2010/main" val="292126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Various stimuli in blood components, most commonly white blood cell (WBC) </a:t>
            </a:r>
          </a:p>
          <a:p>
            <a:r>
              <a:rPr lang="en-US" sz="1200" b="0" i="0" kern="1200" dirty="0" smtClean="0">
                <a:solidFill>
                  <a:schemeClr val="tx1"/>
                </a:solidFill>
                <a:effectLst/>
                <a:latin typeface="+mn-lt"/>
                <a:ea typeface="+mn-ea"/>
                <a:cs typeface="+mn-cs"/>
              </a:rPr>
              <a:t>antibodies from donors sensitized during pregnancy or prior transfusion or </a:t>
            </a:r>
          </a:p>
          <a:p>
            <a:r>
              <a:rPr lang="en-US" sz="1200" b="0" i="0" kern="1200" dirty="0" smtClean="0">
                <a:solidFill>
                  <a:schemeClr val="tx1"/>
                </a:solidFill>
                <a:effectLst/>
                <a:latin typeface="+mn-lt"/>
                <a:ea typeface="+mn-ea"/>
                <a:cs typeface="+mn-cs"/>
              </a:rPr>
              <a:t>transplantation, or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molecules that accumulate in stored blood </a:t>
            </a:r>
          </a:p>
          <a:p>
            <a:r>
              <a:rPr lang="en-US" sz="1200" b="0" i="0" kern="1200" dirty="0" smtClean="0">
                <a:solidFill>
                  <a:schemeClr val="tx1"/>
                </a:solidFill>
                <a:effectLst/>
                <a:latin typeface="+mn-lt"/>
                <a:ea typeface="+mn-ea"/>
                <a:cs typeface="+mn-cs"/>
              </a:rPr>
              <a:t>components, may cause TRALI</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Inflammatory immune response</a:t>
            </a:r>
          </a:p>
          <a:p>
            <a:r>
              <a:rPr lang="en-US" sz="1200" b="0" i="0" kern="1200" dirty="0" smtClean="0">
                <a:solidFill>
                  <a:schemeClr val="tx1"/>
                </a:solidFill>
                <a:effectLst/>
                <a:latin typeface="+mn-lt"/>
                <a:ea typeface="+mn-ea"/>
                <a:cs typeface="+mn-cs"/>
              </a:rPr>
              <a:t>Usually patients are ex-</a:t>
            </a:r>
            <a:r>
              <a:rPr lang="en-US" sz="1200" b="0" i="0" kern="1200" dirty="0" err="1" smtClean="0">
                <a:solidFill>
                  <a:schemeClr val="tx1"/>
                </a:solidFill>
                <a:effectLst/>
                <a:latin typeface="+mn-lt"/>
                <a:ea typeface="+mn-ea"/>
                <a:cs typeface="+mn-cs"/>
              </a:rPr>
              <a:t>tubated</a:t>
            </a:r>
            <a:r>
              <a:rPr lang="en-US" sz="1200" b="0" i="0" kern="1200" dirty="0" smtClean="0">
                <a:solidFill>
                  <a:schemeClr val="tx1"/>
                </a:solidFill>
                <a:effectLst/>
                <a:latin typeface="+mn-lt"/>
                <a:ea typeface="+mn-ea"/>
                <a:cs typeface="+mn-cs"/>
              </a:rPr>
              <a:t> within 48</a:t>
            </a:r>
            <a:r>
              <a:rPr lang="en-US" sz="1200" b="0" i="0" kern="1200" baseline="0" dirty="0" smtClean="0">
                <a:solidFill>
                  <a:schemeClr val="tx1"/>
                </a:solidFill>
                <a:effectLst/>
                <a:latin typeface="+mn-lt"/>
                <a:ea typeface="+mn-ea"/>
                <a:cs typeface="+mn-cs"/>
              </a:rPr>
              <a:t> hours</a:t>
            </a:r>
          </a:p>
          <a:p>
            <a:r>
              <a:rPr lang="en-US" sz="1200" b="0" i="0" kern="1200" baseline="0" dirty="0" smtClean="0">
                <a:solidFill>
                  <a:schemeClr val="tx1"/>
                </a:solidFill>
                <a:effectLst/>
                <a:latin typeface="+mn-lt"/>
                <a:ea typeface="+mn-ea"/>
                <a:cs typeface="+mn-cs"/>
              </a:rPr>
              <a:t>Prevention:</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Transfusion-related acute lung injury (TRALI) is characterized by the acute onset of </a:t>
            </a:r>
          </a:p>
          <a:p>
            <a:r>
              <a:rPr lang="en-US" sz="1200" b="0" i="0" kern="1200" dirty="0" smtClean="0">
                <a:solidFill>
                  <a:schemeClr val="tx1"/>
                </a:solidFill>
                <a:effectLst/>
                <a:latin typeface="+mn-lt"/>
                <a:ea typeface="+mn-ea"/>
                <a:cs typeface="+mn-cs"/>
              </a:rPr>
              <a:t>hypoxemia and </a:t>
            </a:r>
            <a:r>
              <a:rPr lang="en-US" sz="1200" b="0" i="0" kern="1200" dirty="0" err="1" smtClean="0">
                <a:solidFill>
                  <a:schemeClr val="tx1"/>
                </a:solidFill>
                <a:effectLst/>
                <a:latin typeface="+mn-lt"/>
                <a:ea typeface="+mn-ea"/>
                <a:cs typeface="+mn-cs"/>
              </a:rPr>
              <a:t>noncardiogenic</a:t>
            </a:r>
            <a:r>
              <a:rPr lang="en-US" sz="1200" b="0" i="0" kern="1200" dirty="0" smtClean="0">
                <a:solidFill>
                  <a:schemeClr val="tx1"/>
                </a:solidFill>
                <a:effectLst/>
                <a:latin typeface="+mn-lt"/>
                <a:ea typeface="+mn-ea"/>
                <a:cs typeface="+mn-cs"/>
              </a:rPr>
              <a:t> pulmonary edema within 6 hours of a blood or blood </a:t>
            </a:r>
          </a:p>
          <a:p>
            <a:r>
              <a:rPr lang="en-US" sz="1200" b="0" i="0" kern="1200" dirty="0" smtClean="0">
                <a:solidFill>
                  <a:schemeClr val="tx1"/>
                </a:solidFill>
                <a:effectLst/>
                <a:latin typeface="+mn-lt"/>
                <a:ea typeface="+mn-ea"/>
                <a:cs typeface="+mn-cs"/>
              </a:rPr>
              <a:t>component transfusion in the absence of other causes of acute lung injury or circulatory </a:t>
            </a:r>
          </a:p>
          <a:p>
            <a:r>
              <a:rPr lang="en-US" sz="1200" b="0" i="0" kern="1200" dirty="0" smtClean="0">
                <a:solidFill>
                  <a:schemeClr val="tx1"/>
                </a:solidFill>
                <a:effectLst/>
                <a:latin typeface="+mn-lt"/>
                <a:ea typeface="+mn-ea"/>
                <a:cs typeface="+mn-cs"/>
              </a:rPr>
              <a:t>overload. Various stimuli in blood components, most commonly white blood cell (WBC) </a:t>
            </a:r>
          </a:p>
          <a:p>
            <a:r>
              <a:rPr lang="en-US" sz="1200" b="0" i="0" kern="1200" dirty="0" smtClean="0">
                <a:solidFill>
                  <a:schemeClr val="tx1"/>
                </a:solidFill>
                <a:effectLst/>
                <a:latin typeface="+mn-lt"/>
                <a:ea typeface="+mn-ea"/>
                <a:cs typeface="+mn-cs"/>
              </a:rPr>
              <a:t>antibodies from donors sensitized during pregnancy or prior transfusion or </a:t>
            </a:r>
          </a:p>
          <a:p>
            <a:r>
              <a:rPr lang="en-US" sz="1200" b="0" i="0" kern="1200" dirty="0" smtClean="0">
                <a:solidFill>
                  <a:schemeClr val="tx1"/>
                </a:solidFill>
                <a:effectLst/>
                <a:latin typeface="+mn-lt"/>
                <a:ea typeface="+mn-ea"/>
                <a:cs typeface="+mn-cs"/>
              </a:rPr>
              <a:t>transplantation, or </a:t>
            </a:r>
            <a:r>
              <a:rPr lang="en-US" sz="1200" b="0" i="0" kern="1200" dirty="0" err="1" smtClean="0">
                <a:solidFill>
                  <a:schemeClr val="tx1"/>
                </a:solidFill>
                <a:effectLst/>
                <a:latin typeface="+mn-lt"/>
                <a:ea typeface="+mn-ea"/>
                <a:cs typeface="+mn-cs"/>
              </a:rPr>
              <a:t>proinflammatory</a:t>
            </a:r>
            <a:r>
              <a:rPr lang="en-US" sz="1200" b="0" i="0" kern="1200" dirty="0" smtClean="0">
                <a:solidFill>
                  <a:schemeClr val="tx1"/>
                </a:solidFill>
                <a:effectLst/>
                <a:latin typeface="+mn-lt"/>
                <a:ea typeface="+mn-ea"/>
                <a:cs typeface="+mn-cs"/>
              </a:rPr>
              <a:t> molecules that accumulate in stored blood </a:t>
            </a:r>
          </a:p>
          <a:p>
            <a:r>
              <a:rPr lang="en-US" sz="1200" b="0" i="0" kern="1200" dirty="0" smtClean="0">
                <a:solidFill>
                  <a:schemeClr val="tx1"/>
                </a:solidFill>
                <a:effectLst/>
                <a:latin typeface="+mn-lt"/>
                <a:ea typeface="+mn-ea"/>
                <a:cs typeface="+mn-cs"/>
              </a:rPr>
              <a:t>components, may cause TRALI. These mechanisms may not be mutually exclusive and </a:t>
            </a:r>
          </a:p>
          <a:p>
            <a:r>
              <a:rPr lang="en-US" sz="1200" b="0" i="0" kern="1200" dirty="0" smtClean="0">
                <a:solidFill>
                  <a:schemeClr val="tx1"/>
                </a:solidFill>
                <a:effectLst/>
                <a:latin typeface="+mn-lt"/>
                <a:ea typeface="+mn-ea"/>
                <a:cs typeface="+mn-cs"/>
              </a:rPr>
              <a:t>may act synergistically with underlying patient factors to lead to a final common pathway </a:t>
            </a:r>
          </a:p>
          <a:p>
            <a:r>
              <a:rPr lang="en-US" sz="1200" b="0" i="0" kern="1200" dirty="0" smtClean="0">
                <a:solidFill>
                  <a:schemeClr val="tx1"/>
                </a:solidFill>
                <a:effectLst/>
                <a:latin typeface="+mn-lt"/>
                <a:ea typeface="+mn-ea"/>
                <a:cs typeface="+mn-cs"/>
              </a:rPr>
              <a:t>of acute lung injury. These stimuli may trigger an inflammatory response, granulocyte </a:t>
            </a:r>
          </a:p>
          <a:p>
            <a:r>
              <a:rPr lang="en-US" sz="1200" b="0" i="0" kern="1200" dirty="0" smtClean="0">
                <a:solidFill>
                  <a:schemeClr val="tx1"/>
                </a:solidFill>
                <a:effectLst/>
                <a:latin typeface="+mn-lt"/>
                <a:ea typeface="+mn-ea"/>
                <a:cs typeface="+mn-cs"/>
              </a:rPr>
              <a:t>activation and degranulation, and injury to the alveolar capillary membrane, and the </a:t>
            </a:r>
          </a:p>
          <a:p>
            <a:r>
              <a:rPr lang="en-US" sz="1200" b="0" i="0" kern="1200" dirty="0" smtClean="0">
                <a:solidFill>
                  <a:schemeClr val="tx1"/>
                </a:solidFill>
                <a:effectLst/>
                <a:latin typeface="+mn-lt"/>
                <a:ea typeface="+mn-ea"/>
                <a:cs typeface="+mn-cs"/>
              </a:rPr>
              <a:t>development of permeability pulmonary edema. Although most TRALI cases are Circular of Information for the Use of Human Blood and Blood Components 5 associated with donor </a:t>
            </a:r>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rare cases have implicated recipient </a:t>
            </a:r>
          </a:p>
          <a:p>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that reacted with donor leukocytes. Widespread </a:t>
            </a:r>
            <a:r>
              <a:rPr lang="en-US" sz="1200" b="0" i="0" kern="1200" dirty="0" err="1" smtClean="0">
                <a:solidFill>
                  <a:schemeClr val="tx1"/>
                </a:solidFill>
                <a:effectLst/>
                <a:latin typeface="+mn-lt"/>
                <a:ea typeface="+mn-ea"/>
                <a:cs typeface="+mn-cs"/>
              </a:rPr>
              <a:t>leukoreduction</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of blood components has likely mitigated this latter risk. Laboratory testing of blood </a:t>
            </a:r>
          </a:p>
          <a:p>
            <a:r>
              <a:rPr lang="en-US" sz="1200" b="0" i="0" kern="1200" dirty="0" smtClean="0">
                <a:solidFill>
                  <a:schemeClr val="tx1"/>
                </a:solidFill>
                <a:effectLst/>
                <a:latin typeface="+mn-lt"/>
                <a:ea typeface="+mn-ea"/>
                <a:cs typeface="+mn-cs"/>
              </a:rPr>
              <a:t>donors for </a:t>
            </a:r>
            <a:r>
              <a:rPr lang="en-US" sz="1200" b="0" i="0" kern="1200" dirty="0" err="1" smtClean="0">
                <a:solidFill>
                  <a:schemeClr val="tx1"/>
                </a:solidFill>
                <a:effectLst/>
                <a:latin typeface="+mn-lt"/>
                <a:ea typeface="+mn-ea"/>
                <a:cs typeface="+mn-cs"/>
              </a:rPr>
              <a:t>antileukocyte</a:t>
            </a:r>
            <a:r>
              <a:rPr lang="en-US" sz="1200" b="0" i="0" kern="1200" dirty="0" smtClean="0">
                <a:solidFill>
                  <a:schemeClr val="tx1"/>
                </a:solidFill>
                <a:effectLst/>
                <a:latin typeface="+mn-lt"/>
                <a:ea typeface="+mn-ea"/>
                <a:cs typeface="+mn-cs"/>
              </a:rPr>
              <a:t> antibodies or blood components for biologic mediators does not </a:t>
            </a:r>
          </a:p>
          <a:p>
            <a:r>
              <a:rPr lang="en-US" sz="1200" b="0" i="0" kern="1200" dirty="0" smtClean="0">
                <a:solidFill>
                  <a:schemeClr val="tx1"/>
                </a:solidFill>
                <a:effectLst/>
                <a:latin typeface="+mn-lt"/>
                <a:ea typeface="+mn-ea"/>
                <a:cs typeface="+mn-cs"/>
              </a:rPr>
              <a:t>alter management of this reaction, which is diagnosed on clinical and radiographic </a:t>
            </a:r>
          </a:p>
          <a:p>
            <a:r>
              <a:rPr lang="en-US" sz="1200" b="0" i="0" kern="1200" dirty="0" smtClean="0">
                <a:solidFill>
                  <a:schemeClr val="tx1"/>
                </a:solidFill>
                <a:effectLst/>
                <a:latin typeface="+mn-lt"/>
                <a:ea typeface="+mn-ea"/>
                <a:cs typeface="+mn-cs"/>
              </a:rPr>
              <a:t>findings. Treatment of TRALI involves aggressive respiratory support, and often </a:t>
            </a:r>
          </a:p>
          <a:p>
            <a:r>
              <a:rPr lang="en-US" sz="1200" b="0" i="0" kern="1200" dirty="0" smtClean="0">
                <a:solidFill>
                  <a:schemeClr val="tx1"/>
                </a:solidFill>
                <a:effectLst/>
                <a:latin typeface="+mn-lt"/>
                <a:ea typeface="+mn-ea"/>
                <a:cs typeface="+mn-cs"/>
              </a:rPr>
              <a:t>mechanical ventilation. The preferential use of plasma collected from male donors has </a:t>
            </a:r>
          </a:p>
          <a:p>
            <a:r>
              <a:rPr lang="en-US" sz="1200" b="0" i="0" kern="1200" dirty="0" smtClean="0">
                <a:solidFill>
                  <a:schemeClr val="tx1"/>
                </a:solidFill>
                <a:effectLst/>
                <a:latin typeface="+mn-lt"/>
                <a:ea typeface="+mn-ea"/>
                <a:cs typeface="+mn-cs"/>
              </a:rPr>
              <a:t>been associated with a significant reduction in the number of reported TRALI cases and </a:t>
            </a:r>
          </a:p>
          <a:p>
            <a:r>
              <a:rPr lang="en-US" sz="1200" b="0" i="0" kern="1200" dirty="0" smtClean="0">
                <a:solidFill>
                  <a:schemeClr val="tx1"/>
                </a:solidFill>
                <a:effectLst/>
                <a:latin typeface="+mn-lt"/>
                <a:ea typeface="+mn-ea"/>
                <a:cs typeface="+mn-cs"/>
              </a:rPr>
              <a:t>associated fatalities. Transfusion services should immediately report suspected TRALI to </a:t>
            </a:r>
          </a:p>
          <a:p>
            <a:r>
              <a:rPr lang="en-US" sz="1200" b="0" i="0" kern="1200" dirty="0" smtClean="0">
                <a:solidFill>
                  <a:schemeClr val="tx1"/>
                </a:solidFill>
                <a:effectLst/>
                <a:latin typeface="+mn-lt"/>
                <a:ea typeface="+mn-ea"/>
                <a:cs typeface="+mn-cs"/>
              </a:rPr>
              <a:t>the blood collection facility to facilitate the retrieval of other components associated with </a:t>
            </a:r>
          </a:p>
          <a:p>
            <a:r>
              <a:rPr lang="en-US" sz="1200" b="0" i="0" kern="1200" dirty="0" smtClean="0">
                <a:solidFill>
                  <a:schemeClr val="tx1"/>
                </a:solidFill>
                <a:effectLst/>
                <a:latin typeface="+mn-lt"/>
                <a:ea typeface="+mn-ea"/>
                <a:cs typeface="+mn-cs"/>
              </a:rPr>
              <a:t>the involved donation(s) or prior donations. (AABB)</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Transfusion-related acute lung injury (TRALI) is a rare but potentially fatal complication of blood product transfusion. TRALI has been defined by both a National Heart, Lung, and Blood Institute (NHLBI) working group as well as a Canadian Consensus Conference, as new acute lung injury (ALI)/acute respiratory distress syndrome (ARDS) occurring during or within six hours after blood product administration (</a:t>
            </a:r>
            <a:r>
              <a:rPr lang="en-US" sz="1200" b="0" i="0" u="sng" kern="1200" dirty="0" smtClean="0">
                <a:solidFill>
                  <a:schemeClr val="tx1"/>
                </a:solidFill>
                <a:effectLst/>
                <a:latin typeface="+mn-lt"/>
                <a:ea typeface="+mn-ea"/>
                <a:cs typeface="+mn-cs"/>
                <a:hlinkClick r:id="rId3"/>
              </a:rPr>
              <a:t>table 1</a:t>
            </a:r>
            <a:r>
              <a:rPr lang="en-US" sz="1200" b="0" i="0" kern="1200" dirty="0" smtClean="0">
                <a:solidFill>
                  <a:schemeClr val="tx1"/>
                </a:solidFill>
                <a:effectLst/>
                <a:latin typeface="+mn-lt"/>
                <a:ea typeface="+mn-ea"/>
                <a:cs typeface="+mn-cs"/>
              </a:rPr>
              <a:t>) [</a:t>
            </a:r>
            <a:r>
              <a:rPr lang="en-US" sz="1200" b="0" i="0" u="sng" kern="1200" dirty="0" smtClean="0">
                <a:solidFill>
                  <a:schemeClr val="tx1"/>
                </a:solidFill>
                <a:effectLst/>
                <a:latin typeface="+mn-lt"/>
                <a:ea typeface="+mn-ea"/>
                <a:cs typeface="+mn-cs"/>
                <a:hlinkClick r:id="rId4"/>
              </a:rPr>
              <a:t>1,2</a:t>
            </a:r>
            <a:r>
              <a:rPr lang="en-US" sz="1200" b="0" i="0" kern="1200" dirty="0" smtClean="0">
                <a:solidFill>
                  <a:schemeClr val="tx1"/>
                </a:solidFill>
                <a:effectLst/>
                <a:latin typeface="+mn-lt"/>
                <a:ea typeface="+mn-ea"/>
                <a:cs typeface="+mn-cs"/>
              </a:rPr>
              <a:t>]. When a clear temporal relationship to an alternative risk factor for ALI/ARDS coexists, a formal diagnosis of TRALI cannot be made. In these circumstances, the diagnostic terminology to be used is “possible TRALI.” Prior to the institution of TRALI risk mitigation strategies, plasma components and apheresis platelet concentrates conferred the highest risk of TRALI per component. Currently, due to transfusion of a much larger number of red cell units compared with plasma and platelets, the largest number of TRALI-related deaths in the United States and other developed countries occur with red blood cell transfusion [</a:t>
            </a:r>
            <a:r>
              <a:rPr lang="en-US" sz="1200" b="0" i="0" u="sng" kern="1200" dirty="0" smtClean="0">
                <a:solidFill>
                  <a:schemeClr val="tx1"/>
                </a:solidFill>
                <a:effectLst/>
                <a:latin typeface="+mn-lt"/>
                <a:ea typeface="+mn-ea"/>
                <a:cs typeface="+mn-cs"/>
                <a:hlinkClick r:id="rId5"/>
              </a:rPr>
              <a:t>3</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6"/>
              </a:rPr>
              <a:t>'Prevention'</a:t>
            </a:r>
            <a:r>
              <a:rPr lang="en-US" sz="1200" b="0" i="0" kern="1200" dirty="0" smtClean="0">
                <a:solidFill>
                  <a:schemeClr val="tx1"/>
                </a:solidFill>
                <a:effectLst/>
                <a:latin typeface="+mn-lt"/>
                <a:ea typeface="+mn-ea"/>
                <a:cs typeface="+mn-cs"/>
              </a:rPr>
              <a:t> below.) Historical estimates suggest that TRALI occurs at a rate of approximately 0.04 to 0.1 percent of transfused patients or in approximately 1 in 5000 transfused blood components [</a:t>
            </a:r>
            <a:r>
              <a:rPr lang="en-US" sz="1200" b="0" i="0" u="sng" kern="1200" dirty="0" smtClean="0">
                <a:solidFill>
                  <a:schemeClr val="tx1"/>
                </a:solidFill>
                <a:effectLst/>
                <a:latin typeface="+mn-lt"/>
                <a:ea typeface="+mn-ea"/>
                <a:cs typeface="+mn-cs"/>
                <a:hlinkClick r:id="rId7"/>
              </a:rPr>
              <a:t>4-7</a:t>
            </a:r>
            <a:r>
              <a:rPr lang="en-US" sz="1200" b="0" i="0" kern="1200" dirty="0" smtClean="0">
                <a:solidFill>
                  <a:schemeClr val="tx1"/>
                </a:solidFill>
                <a:effectLst/>
                <a:latin typeface="+mn-lt"/>
                <a:ea typeface="+mn-ea"/>
                <a:cs typeface="+mn-cs"/>
              </a:rPr>
              <a:t>]. However, the true incidence of TRALI is not known, largely due to poor syndrome recognition, the reliance on passive reporting rather than active surveillance strategies, and the inclusion of cases that did not meet the NHLBI or Canadian Consensus Conference definitions of TRALI in some reports [</a:t>
            </a:r>
            <a:r>
              <a:rPr lang="en-US" sz="1200" b="0" i="0" u="sng" kern="1200" dirty="0" smtClean="0">
                <a:solidFill>
                  <a:schemeClr val="tx1"/>
                </a:solidFill>
                <a:effectLst/>
                <a:latin typeface="+mn-lt"/>
                <a:ea typeface="+mn-ea"/>
                <a:cs typeface="+mn-cs"/>
                <a:hlinkClick r:id="rId8"/>
              </a:rPr>
              <a:t>3,8-11</a:t>
            </a:r>
            <a:r>
              <a:rPr lang="en-US" sz="1200" b="0" i="0" kern="1200" dirty="0" smtClean="0">
                <a:solidFill>
                  <a:schemeClr val="tx1"/>
                </a:solidFill>
                <a:effectLst/>
                <a:latin typeface="+mn-lt"/>
                <a:ea typeface="+mn-ea"/>
                <a:cs typeface="+mn-cs"/>
              </a:rPr>
              <a:t>]. Additionally, due to the contribution of specific recipient risk factors, TRALI incidence is also likely to depend on the population of interest. As an example, estimates suggest that the rate of TRALI in critically ill populations may reach 5 to 8 percent [</a:t>
            </a:r>
            <a:r>
              <a:rPr lang="en-US" sz="1200" b="0" i="0" u="sng" kern="1200" dirty="0" smtClean="0">
                <a:solidFill>
                  <a:schemeClr val="tx1"/>
                </a:solidFill>
                <a:effectLst/>
                <a:latin typeface="+mn-lt"/>
                <a:ea typeface="+mn-ea"/>
                <a:cs typeface="+mn-cs"/>
                <a:hlinkClick r:id="rId9"/>
              </a:rPr>
              <a:t>12,13</a:t>
            </a:r>
            <a:r>
              <a:rPr lang="en-US" sz="1200" b="0" i="0" kern="1200" dirty="0" smtClean="0">
                <a:solidFill>
                  <a:schemeClr val="tx1"/>
                </a:solidFill>
                <a:effectLst/>
                <a:latin typeface="+mn-lt"/>
                <a:ea typeface="+mn-ea"/>
                <a:cs typeface="+mn-cs"/>
              </a:rPr>
              <a:t>]. (See </a:t>
            </a:r>
            <a:r>
              <a:rPr lang="en-US" sz="1200" b="0" i="0" u="sng" kern="1200" dirty="0" smtClean="0">
                <a:solidFill>
                  <a:schemeClr val="tx1"/>
                </a:solidFill>
                <a:effectLst/>
                <a:latin typeface="+mn-lt"/>
                <a:ea typeface="+mn-ea"/>
                <a:cs typeface="+mn-cs"/>
                <a:hlinkClick r:id="rId10"/>
              </a:rPr>
              <a:t>'Recipient risk factors'</a:t>
            </a:r>
            <a:r>
              <a:rPr lang="en-US" sz="1200" b="0" i="0" kern="1200" dirty="0" smtClean="0">
                <a:solidFill>
                  <a:schemeClr val="tx1"/>
                </a:solidFill>
                <a:effectLst/>
                <a:latin typeface="+mn-lt"/>
                <a:ea typeface="+mn-ea"/>
                <a:cs typeface="+mn-cs"/>
              </a:rPr>
              <a:t> below.</a:t>
            </a:r>
            <a:endParaRPr lang="en-US" sz="1200" b="0" i="0" u="none" strike="noStrike"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Uptodate</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17</a:t>
            </a:fld>
            <a:endParaRPr lang="en-US"/>
          </a:p>
        </p:txBody>
      </p:sp>
    </p:spTree>
    <p:extLst>
      <p:ext uri="{BB962C8B-B14F-4D97-AF65-F5344CB8AC3E}">
        <p14:creationId xmlns:p14="http://schemas.microsoft.com/office/powerpoint/2010/main" val="3952498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Delayed hemolytic reactions occur in previously red-cell-</a:t>
            </a:r>
            <a:r>
              <a:rPr lang="en-US" dirty="0" err="1" smtClean="0"/>
              <a:t>alloimmunized</a:t>
            </a:r>
            <a:r>
              <a:rPr lang="en-US" dirty="0" smtClean="0"/>
              <a:t> patients in </a:t>
            </a:r>
          </a:p>
          <a:p>
            <a:r>
              <a:rPr lang="en-US" dirty="0" smtClean="0"/>
              <a:t>whom antigens on transfused red cells provoke anamnestic production of antibody. The </a:t>
            </a:r>
          </a:p>
          <a:p>
            <a:r>
              <a:rPr lang="en-US" dirty="0" smtClean="0"/>
              <a:t>anamnestic response reaches a significant circulating level while the transfused cells are </a:t>
            </a:r>
          </a:p>
          <a:p>
            <a:r>
              <a:rPr lang="en-US" dirty="0" smtClean="0"/>
              <a:t>still present in the circulation; the usual time frame is 2 to 14 days after transfusion. Signs </a:t>
            </a:r>
          </a:p>
          <a:p>
            <a:r>
              <a:rPr lang="en-US" dirty="0" smtClean="0"/>
              <a:t>may include unexplained fever, development of a positive DAT, and unexplained </a:t>
            </a:r>
          </a:p>
          <a:p>
            <a:r>
              <a:rPr lang="en-US" dirty="0" smtClean="0"/>
              <a:t>decrease in hemoglobin/hematocrit. (AABB)</a:t>
            </a:r>
          </a:p>
          <a:p>
            <a:endParaRPr lang="en-US" dirty="0" smtClean="0"/>
          </a:p>
          <a:p>
            <a:r>
              <a:rPr lang="en-US" dirty="0" err="1" smtClean="0"/>
              <a:t>Posttransfusion</a:t>
            </a:r>
            <a:r>
              <a:rPr lang="en-US" dirty="0" smtClean="0"/>
              <a:t> purpura (PTP) is a rare syndrome characterized by the development of </a:t>
            </a:r>
          </a:p>
          <a:p>
            <a:r>
              <a:rPr lang="en-US" dirty="0" smtClean="0"/>
              <a:t>dramatic, sudden, and self-limited thrombocytopenia, typically 7 to 10 days after a blood </a:t>
            </a:r>
          </a:p>
          <a:p>
            <a:r>
              <a:rPr lang="en-US" dirty="0" smtClean="0"/>
              <a:t>transfusion, in a patient with a history of sensitization by either pregnancy or transfusion</a:t>
            </a:r>
          </a:p>
          <a:p>
            <a:endParaRPr lang="en-US" dirty="0" smtClean="0"/>
          </a:p>
          <a:p>
            <a:r>
              <a:rPr lang="en-US" dirty="0" smtClean="0"/>
              <a:t>Alloimmunization to antigens of red cells, white cells, platelets, or plasma proteins may </a:t>
            </a:r>
          </a:p>
          <a:p>
            <a:r>
              <a:rPr lang="en-US" dirty="0" smtClean="0"/>
              <a:t>occur unpredictably after transfusion. Blood components may contain certain immunizing </a:t>
            </a:r>
          </a:p>
          <a:p>
            <a:r>
              <a:rPr lang="en-US" dirty="0" smtClean="0"/>
              <a:t>substances other than those indicated on the label. For example, platelet components may </a:t>
            </a:r>
          </a:p>
          <a:p>
            <a:r>
              <a:rPr lang="en-US" dirty="0" smtClean="0"/>
              <a:t>also contain red cells and white cells. Primary immunization does not become apparent </a:t>
            </a:r>
          </a:p>
          <a:p>
            <a:r>
              <a:rPr lang="en-US" dirty="0" smtClean="0"/>
              <a:t>until days or weeks after the immunizing event, and does not usually cause symptoms or </a:t>
            </a:r>
          </a:p>
          <a:p>
            <a:r>
              <a:rPr lang="en-US" dirty="0" smtClean="0"/>
              <a:t>physiologic changes.</a:t>
            </a:r>
          </a:p>
          <a:p>
            <a:endParaRPr lang="en-US" dirty="0" smtClean="0"/>
          </a:p>
          <a:p>
            <a:r>
              <a:rPr lang="en-US" dirty="0" smtClean="0"/>
              <a:t>Transfusion-associated graft-</a:t>
            </a:r>
            <a:r>
              <a:rPr lang="en-US" dirty="0" err="1" smtClean="0"/>
              <a:t>vs</a:t>
            </a:r>
            <a:r>
              <a:rPr lang="en-US" dirty="0" smtClean="0"/>
              <a:t>-host disease (TA-GVHD) is a rare but extremely </a:t>
            </a:r>
          </a:p>
          <a:p>
            <a:r>
              <a:rPr lang="en-US" dirty="0" smtClean="0"/>
              <a:t>dangerous condition that occurs when viable T lymphocytes in the transfused component </a:t>
            </a:r>
          </a:p>
          <a:p>
            <a:r>
              <a:rPr lang="en-US" dirty="0" smtClean="0"/>
              <a:t>engraft in the recipient and react against recipient tissue antigens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18</a:t>
            </a:fld>
            <a:endParaRPr lang="en-US"/>
          </a:p>
        </p:txBody>
      </p:sp>
    </p:spTree>
    <p:extLst>
      <p:ext uri="{BB962C8B-B14F-4D97-AF65-F5344CB8AC3E}">
        <p14:creationId xmlns:p14="http://schemas.microsoft.com/office/powerpoint/2010/main" val="238122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Citrate “toxicity” reflects a depression of ionized calcium caused by the presence in </a:t>
            </a:r>
          </a:p>
          <a:p>
            <a:r>
              <a:rPr lang="en-US" dirty="0" smtClean="0"/>
              <a:t>the circulation of large quantities of citrate anticoagulant. Because citrate is promptly </a:t>
            </a:r>
          </a:p>
          <a:p>
            <a:r>
              <a:rPr lang="en-US" dirty="0" smtClean="0"/>
              <a:t>metabolized by the liver, this complication is rare.</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19</a:t>
            </a:fld>
            <a:endParaRPr lang="en-US" dirty="0"/>
          </a:p>
        </p:txBody>
      </p:sp>
    </p:spTree>
    <p:extLst>
      <p:ext uri="{BB962C8B-B14F-4D97-AF65-F5344CB8AC3E}">
        <p14:creationId xmlns:p14="http://schemas.microsoft.com/office/powerpoint/2010/main" val="185782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a:t>
            </a:fld>
            <a:endParaRPr lang="en-US" dirty="0"/>
          </a:p>
        </p:txBody>
      </p:sp>
    </p:spTree>
    <p:extLst>
      <p:ext uri="{BB962C8B-B14F-4D97-AF65-F5344CB8AC3E}">
        <p14:creationId xmlns:p14="http://schemas.microsoft.com/office/powerpoint/2010/main" val="3468725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Administer CMV-negative blood in patients who are immunocompromised</a:t>
            </a:r>
          </a:p>
          <a:p>
            <a:pPr fontAlgn="base"/>
            <a:r>
              <a:rPr lang="en-US" dirty="0" smtClean="0"/>
              <a:t>Follow protocol on administering blood transfusions</a:t>
            </a:r>
          </a:p>
          <a:p>
            <a:pPr fontAlgn="base"/>
            <a:r>
              <a:rPr lang="en-US" dirty="0" smtClean="0"/>
              <a:t>History of 2 previous febrile </a:t>
            </a:r>
            <a:r>
              <a:rPr lang="en-US" dirty="0" err="1" smtClean="0"/>
              <a:t>nonhemolytic</a:t>
            </a:r>
            <a:r>
              <a:rPr lang="en-US" dirty="0" smtClean="0"/>
              <a:t> reactions and in patients who frequently receive blood products administer leukocyte-poor packed RBCs</a:t>
            </a:r>
          </a:p>
          <a:p>
            <a:pPr fontAlgn="base"/>
            <a:r>
              <a:rPr lang="en-US" dirty="0" smtClean="0"/>
              <a:t>History of previous anaphylactic reactions to transfused blood, transfuse blood from IgA-deficient donors, or if this is not available, frozen deglycerolized packed RBCs</a:t>
            </a:r>
          </a:p>
          <a:p>
            <a:r>
              <a:rPr lang="en-US" dirty="0" smtClean="0"/>
              <a:t>Irradiated blood should be given to immunocompromised patients, those receiving bone marrow transplants, and those receiving blood products from a blood relative donor. </a:t>
            </a:r>
            <a:r>
              <a:rPr lang="en-US" altLang="en-US" dirty="0" smtClean="0"/>
              <a:t>: </a:t>
            </a:r>
            <a:r>
              <a:rPr lang="en-US" dirty="0" smtClean="0"/>
              <a:t>Teach the patient about the procedure-associated risks and benefits, what to expect during the transfusion, signs and symptoms of a reaction, and when and how to call for assistance.  Blood warmers are useful in patient’s that need large volumes of blood, or in</a:t>
            </a:r>
            <a:r>
              <a:rPr lang="en-US" baseline="0" dirty="0" smtClean="0"/>
              <a:t> shock. (Prevents arrhythmias &amp; cardiac arrest)</a:t>
            </a:r>
            <a:r>
              <a:rPr lang="en-US" sz="1200" b="0" i="0" kern="1200" dirty="0" smtClean="0">
                <a:solidFill>
                  <a:schemeClr val="tx1"/>
                </a:solidFill>
                <a:effectLst/>
                <a:latin typeface="+mn-lt"/>
                <a:ea typeface="+mn-ea"/>
                <a:cs typeface="+mn-cs"/>
              </a:rPr>
              <a:t> Assure that informed consent has been obtained before starting a transfusion. In many institutions this is obtained by the physician. Appropriate information to include in patient education includes the benefits, risks and alternatives to transfusion. Letting your patient know that transfusion is generally a safe and simple procedure is important and can help reassure a frightened patient, too. At the same time, patients should be told that reactions to blood components can occur. Instructing your patient to alert you to </a:t>
            </a:r>
            <a:r>
              <a:rPr lang="en-US" sz="1200" b="0" i="0" u="sng" kern="1200" dirty="0" smtClean="0">
                <a:solidFill>
                  <a:schemeClr val="tx1"/>
                </a:solidFill>
                <a:effectLst/>
                <a:latin typeface="+mn-lt"/>
                <a:ea typeface="+mn-ea"/>
                <a:cs typeface="+mn-cs"/>
              </a:rPr>
              <a:t>any</a:t>
            </a:r>
            <a:r>
              <a:rPr lang="en-US" sz="1200" b="0" i="0" kern="1200" dirty="0" smtClean="0">
                <a:solidFill>
                  <a:schemeClr val="tx1"/>
                </a:solidFill>
                <a:effectLst/>
                <a:latin typeface="+mn-lt"/>
                <a:ea typeface="+mn-ea"/>
                <a:cs typeface="+mn-cs"/>
              </a:rPr>
              <a:t> unusual sensations he or she might experience during or after the infusion will help ensure that symptoms of a possible reaction are promptly reported. Document all patient education regarding transfusion therapy, and the responses of patients and family members after teaching.</a:t>
            </a:r>
          </a:p>
          <a:p>
            <a:r>
              <a:rPr lang="en-US" sz="1200" b="0" i="0" kern="1200" dirty="0" smtClean="0">
                <a:solidFill>
                  <a:schemeClr val="tx1"/>
                </a:solidFill>
                <a:effectLst/>
                <a:latin typeface="+mn-lt"/>
                <a:ea typeface="+mn-ea"/>
                <a:cs typeface="+mn-cs"/>
              </a:rPr>
              <a:t>When assessing your patient before a transfusion, you should obtain important medical history information, review pertinent lab values, and perform a physical assessment. Find out whether your patient has ever been transfused and if so, if he or she experienced any adverse reactions. A female patient’s history of pregnancy might indicate if a patient is more likely to experience a reaction due to previous sensitization by the father’s blood type being expressed in the fetus. A history of heart disease or renal disease may indicate the need for a slower rate of infusion. (A slower rate of infusion may also be necessary for geriatric or pediatric patients.)</a:t>
            </a:r>
          </a:p>
          <a:p>
            <a:r>
              <a:rPr lang="en-US" sz="1200" b="0" i="0" kern="1200" dirty="0" smtClean="0">
                <a:solidFill>
                  <a:schemeClr val="tx1"/>
                </a:solidFill>
                <a:effectLst/>
                <a:latin typeface="+mn-lt"/>
                <a:ea typeface="+mn-ea"/>
                <a:cs typeface="+mn-cs"/>
              </a:rPr>
              <a:t>Review the laboratory studies that prompted the transfusion order to double-check why the physician has ordered the transfusion. Reviewing the physician order, including any special processing requested, provides an opportunity to be sure the blood component was properly ordered and dispensed. The patient’s electrolyte and fluid balance should also be assessed.</a:t>
            </a:r>
          </a:p>
          <a:p>
            <a:r>
              <a:rPr lang="en-US" sz="1200" b="0" i="0" kern="1200" dirty="0" smtClean="0">
                <a:solidFill>
                  <a:schemeClr val="tx1"/>
                </a:solidFill>
                <a:effectLst/>
                <a:latin typeface="+mn-lt"/>
                <a:ea typeface="+mn-ea"/>
                <a:cs typeface="+mn-cs"/>
              </a:rPr>
              <a:t>A baseline physical assessment should include vital signs and assessment for skin rashes, shortness of breath, wheezing, pain, chills, itching or nausea. In patients with cardiopulmonary disease, listen to the lungs to establish a baseline for the presence of any </a:t>
            </a:r>
            <a:r>
              <a:rPr lang="en-US" sz="1200" b="0" i="0" kern="1200" dirty="0" err="1" smtClean="0">
                <a:solidFill>
                  <a:schemeClr val="tx1"/>
                </a:solidFill>
                <a:effectLst/>
                <a:latin typeface="+mn-lt"/>
                <a:ea typeface="+mn-ea"/>
                <a:cs typeface="+mn-cs"/>
              </a:rPr>
              <a:t>rales</a:t>
            </a:r>
            <a:r>
              <a:rPr lang="en-US" sz="1200" b="0" i="0" kern="1200" dirty="0" smtClean="0">
                <a:solidFill>
                  <a:schemeClr val="tx1"/>
                </a:solidFill>
                <a:effectLst/>
                <a:latin typeface="+mn-lt"/>
                <a:ea typeface="+mn-ea"/>
                <a:cs typeface="+mn-cs"/>
              </a:rPr>
              <a:t> (crackles).</a:t>
            </a:r>
          </a:p>
          <a:p>
            <a:pPr marL="0" marR="0" indent="0" algn="l" defTabSz="914400" rtl="0" eaLnBrk="1" fontAlgn="base" latinLnBrk="0" hangingPunct="1">
              <a:lnSpc>
                <a:spcPct val="100000"/>
              </a:lnSpc>
              <a:spcBef>
                <a:spcPts val="0"/>
              </a:spcBef>
              <a:spcAft>
                <a:spcPts val="0"/>
              </a:spcAft>
              <a:buClrTx/>
              <a:buSzTx/>
              <a:buFontTx/>
              <a:buNone/>
              <a:tabLst/>
              <a:defRPr/>
            </a:pPr>
            <a:endParaRPr lang="en-US" dirty="0" smtClean="0"/>
          </a:p>
          <a:p>
            <a:pPr fontAlgn="base"/>
            <a:endParaRPr lang="en-US" dirty="0" smtClean="0"/>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20</a:t>
            </a:fld>
            <a:endParaRPr lang="en-US"/>
          </a:p>
        </p:txBody>
      </p:sp>
    </p:spTree>
    <p:extLst>
      <p:ext uri="{BB962C8B-B14F-4D97-AF65-F5344CB8AC3E}">
        <p14:creationId xmlns:p14="http://schemas.microsoft.com/office/powerpoint/2010/main" val="387836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minimize the risk of bacterial growth, the transfusion must be completed within</a:t>
            </a:r>
            <a:r>
              <a:rPr lang="en-US" baseline="0" dirty="0" smtClean="0"/>
              <a:t> 4 hours of removing it from refrigeration.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21</a:t>
            </a:fld>
            <a:endParaRPr lang="en-US"/>
          </a:p>
        </p:txBody>
      </p:sp>
    </p:spTree>
    <p:extLst>
      <p:ext uri="{BB962C8B-B14F-4D97-AF65-F5344CB8AC3E}">
        <p14:creationId xmlns:p14="http://schemas.microsoft.com/office/powerpoint/2010/main" val="207536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Invert bag and squeeze,</a:t>
            </a:r>
            <a:r>
              <a:rPr lang="en-US" baseline="0" dirty="0" smtClean="0"/>
              <a:t> check for leaks or missing ports.  Check color, cloudiness, clumps</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22</a:t>
            </a:fld>
            <a:endParaRPr lang="en-US"/>
          </a:p>
        </p:txBody>
      </p:sp>
    </p:spTree>
    <p:extLst>
      <p:ext uri="{BB962C8B-B14F-4D97-AF65-F5344CB8AC3E}">
        <p14:creationId xmlns:p14="http://schemas.microsoft.com/office/powerpoint/2010/main" val="3102062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TRANSFUSION REACTION IS SUSPECTED:</a:t>
            </a:r>
          </a:p>
          <a:p>
            <a:pPr marL="342900" indent="-342900">
              <a:buFont typeface="+mj-lt"/>
              <a:buAutoNum type="arabicPeriod"/>
            </a:pPr>
            <a:r>
              <a:rPr lang="en-US" b="1" dirty="0" smtClean="0"/>
              <a:t>Stop the transfusion and notify physician stat</a:t>
            </a:r>
          </a:p>
          <a:p>
            <a:pPr marL="342900" indent="-342900">
              <a:buFont typeface="+mj-lt"/>
              <a:buAutoNum type="arabicPeriod"/>
            </a:pPr>
            <a:r>
              <a:rPr lang="en-US" dirty="0" smtClean="0"/>
              <a:t>Remove transfusion tubing (save) and hang new IV tubing with NS infusion</a:t>
            </a:r>
          </a:p>
          <a:p>
            <a:pPr marL="342900" indent="-342900">
              <a:buFont typeface="+mj-lt"/>
              <a:buAutoNum type="arabicPeriod"/>
            </a:pPr>
            <a:r>
              <a:rPr lang="en-US" dirty="0" smtClean="0"/>
              <a:t>At the bedside, check all labels, forms &amp; patient ID to determine if the correct patient received the intended component</a:t>
            </a:r>
          </a:p>
          <a:p>
            <a:pPr marL="342900" indent="-342900">
              <a:buFont typeface="+mj-lt"/>
              <a:buAutoNum type="arabicPeriod"/>
            </a:pPr>
            <a:r>
              <a:rPr lang="en-US" dirty="0" smtClean="0"/>
              <a:t>Notify the blood bank.  Complete “Transfusion Reaction Report.” Return unit with saline bag and tubing attached &amp; completed “Blood Transfusion Record”</a:t>
            </a:r>
          </a:p>
          <a:p>
            <a:pPr marL="342900" indent="-342900">
              <a:buFont typeface="+mj-lt"/>
              <a:buAutoNum type="arabicPeriod"/>
            </a:pPr>
            <a:r>
              <a:rPr lang="en-US" dirty="0" smtClean="0"/>
              <a:t>Order “Transfusion Reaction” &amp; draw a new clot &amp; lavender tube or one pink topped tube</a:t>
            </a:r>
          </a:p>
          <a:p>
            <a:pPr marL="342900" indent="-342900">
              <a:buFont typeface="+mj-lt"/>
              <a:buAutoNum type="arabicPeriod"/>
            </a:pPr>
            <a:r>
              <a:rPr lang="en-US" dirty="0" smtClean="0"/>
              <a:t>Send first voided urine specimen to lab &amp; again in 5 hours</a:t>
            </a:r>
          </a:p>
          <a:p>
            <a:pPr marL="342900" indent="-342900">
              <a:buFont typeface="+mj-lt"/>
              <a:buAutoNum type="arabicPeriod"/>
            </a:pPr>
            <a:r>
              <a:rPr lang="en-US" dirty="0" smtClean="0"/>
              <a:t>Describe &amp; document patient’s signs &amp; symptoms fully in nurse’s notes</a:t>
            </a:r>
          </a:p>
          <a:p>
            <a:pPr marL="342900" indent="-342900">
              <a:buFont typeface="+mj-lt"/>
              <a:buAutoNum type="arabicPeriod"/>
            </a:pPr>
            <a:r>
              <a:rPr lang="en-US" dirty="0" smtClean="0"/>
              <a:t>Take &amp; record vital signs Q 15 minutes until stable, then Q 2 hours x2, then Q 4 hours x 24 hours.</a:t>
            </a:r>
          </a:p>
          <a:p>
            <a:pPr marL="342900" indent="-342900">
              <a:buFont typeface="+mj-lt"/>
              <a:buAutoNum type="arabicPeriod"/>
            </a:pPr>
            <a:r>
              <a:rPr lang="en-US" dirty="0" smtClean="0"/>
              <a:t>Follow physician’s orders for treatment</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23</a:t>
            </a:fld>
            <a:endParaRPr lang="en-US" dirty="0"/>
          </a:p>
        </p:txBody>
      </p:sp>
    </p:spTree>
    <p:extLst>
      <p:ext uri="{BB962C8B-B14F-4D97-AF65-F5344CB8AC3E}">
        <p14:creationId xmlns:p14="http://schemas.microsoft.com/office/powerpoint/2010/main" val="9109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surface antigens found on white blood cells, along with lesser known antigens on red cells and even those found on platelets, are responsible for most </a:t>
            </a:r>
            <a:r>
              <a:rPr lang="en-US" sz="1200" b="0" i="0" kern="1200" dirty="0" err="1" smtClean="0">
                <a:solidFill>
                  <a:schemeClr val="tx1"/>
                </a:solidFill>
                <a:effectLst/>
                <a:latin typeface="+mn-lt"/>
                <a:ea typeface="+mn-ea"/>
                <a:cs typeface="+mn-cs"/>
              </a:rPr>
              <a:t>nonhemolytic</a:t>
            </a:r>
            <a:r>
              <a:rPr lang="en-US" sz="1200" b="0" i="0" kern="1200" dirty="0" smtClean="0">
                <a:solidFill>
                  <a:schemeClr val="tx1"/>
                </a:solidFill>
                <a:effectLst/>
                <a:latin typeface="+mn-lt"/>
                <a:ea typeface="+mn-ea"/>
                <a:cs typeface="+mn-cs"/>
              </a:rPr>
              <a:t> reactions. Sensitivity often develops with multiple transfusions, or in those who are immunocompromised.6 - See more at: http://www.modernmedicine.com/modern-medicine/news/your-guide-safe-transfusions#sthash.W5kCIPh5.dpuf</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24</a:t>
            </a:fld>
            <a:endParaRPr lang="en-US"/>
          </a:p>
        </p:txBody>
      </p:sp>
    </p:spTree>
    <p:extLst>
      <p:ext uri="{BB962C8B-B14F-4D97-AF65-F5344CB8AC3E}">
        <p14:creationId xmlns:p14="http://schemas.microsoft.com/office/powerpoint/2010/main" val="1234358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After hours:  </a:t>
            </a:r>
            <a:r>
              <a:rPr lang="en-US" sz="1200" b="1" dirty="0" smtClean="0"/>
              <a:t>The blood bank is not staffed from 2330-0600</a:t>
            </a:r>
            <a:r>
              <a:rPr lang="en-US" sz="1200" dirty="0" smtClean="0"/>
              <a:t>. Two options are available for obtaining blood/blood products after hours.  1) Call the on-call Clinical Laboratory Specialist to come in to assist with removal </a:t>
            </a:r>
            <a:r>
              <a:rPr lang="en-US" sz="1200" b="1" dirty="0" smtClean="0"/>
              <a:t>or </a:t>
            </a:r>
            <a:r>
              <a:rPr lang="en-US" sz="1200" dirty="0" smtClean="0"/>
              <a:t>2) a nurse &amp; one other employee may remove blood/blood product from blood bank.  Double check blood/blood products per procedure.  Access Lab by using name badge to swipe lock at door.</a:t>
            </a:r>
          </a:p>
          <a:p>
            <a:r>
              <a:rPr lang="en-US" sz="1200" dirty="0" smtClean="0"/>
              <a:t>Both the Patient Transfusion Record and Blood Transfusion Record will be found on the table across from the blood bank refrigerator and must be completed prior to leaving the blood bank.</a:t>
            </a:r>
          </a:p>
          <a:p>
            <a:r>
              <a:rPr lang="en-US" sz="1200" dirty="0" err="1" smtClean="0"/>
              <a:t>Crossmatched</a:t>
            </a:r>
            <a:r>
              <a:rPr lang="en-US" sz="1200" dirty="0" smtClean="0"/>
              <a:t> units are found on the top drawer of the blood bank refrigerator and are affixed with an identification tag.</a:t>
            </a:r>
          </a:p>
          <a:p>
            <a:r>
              <a:rPr lang="en-US" sz="1200" dirty="0" smtClean="0"/>
              <a:t>Only a nurse should remove the unit from the blood bank refrigerator.  The door must be closed firmly but not slammed; there is no mechanical latch.  </a:t>
            </a:r>
            <a:r>
              <a:rPr lang="en-US" sz="1200" b="1" dirty="0" smtClean="0"/>
              <a:t>Ensure the door is closed securely before leaving the room</a:t>
            </a:r>
            <a:r>
              <a:rPr lang="en-US" sz="1200" dirty="0" smtClean="0"/>
              <a:t>.</a:t>
            </a:r>
          </a:p>
          <a:p>
            <a:r>
              <a:rPr lang="en-US" sz="1200" dirty="0" smtClean="0"/>
              <a:t>Notify the laboratory ASAP after 0600 a.m. that the unit has been removed.</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25</a:t>
            </a:fld>
            <a:endParaRPr lang="en-US"/>
          </a:p>
        </p:txBody>
      </p:sp>
    </p:spTree>
    <p:extLst>
      <p:ext uri="{BB962C8B-B14F-4D97-AF65-F5344CB8AC3E}">
        <p14:creationId xmlns:p14="http://schemas.microsoft.com/office/powerpoint/2010/main" val="3706749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 Coagulopathy</a:t>
            </a:r>
          </a:p>
          <a:p>
            <a:r>
              <a:rPr lang="en-US" dirty="0" smtClean="0"/>
              <a:t> Volume overload</a:t>
            </a:r>
          </a:p>
          <a:p>
            <a:r>
              <a:rPr lang="en-US" dirty="0" smtClean="0"/>
              <a:t> Hypothermia</a:t>
            </a:r>
          </a:p>
          <a:p>
            <a:r>
              <a:rPr lang="en-US" dirty="0" smtClean="0"/>
              <a:t> Hyperkalemia</a:t>
            </a:r>
          </a:p>
          <a:p>
            <a:r>
              <a:rPr lang="en-US" dirty="0" smtClean="0"/>
              <a:t> Metabolic acidosis and hypokalemia (citrate)</a:t>
            </a:r>
          </a:p>
          <a:p>
            <a:r>
              <a:rPr lang="en-US" dirty="0" smtClean="0"/>
              <a:t> Hypo </a:t>
            </a:r>
            <a:r>
              <a:rPr lang="en-US" dirty="0" err="1" smtClean="0"/>
              <a:t>calcemis</a:t>
            </a:r>
            <a:r>
              <a:rPr lang="en-US" dirty="0" smtClean="0"/>
              <a:t> due to citrate toxicity - especially </a:t>
            </a:r>
          </a:p>
          <a:p>
            <a:r>
              <a:rPr lang="en-US" dirty="0" smtClean="0"/>
              <a:t>with hepatic failure, CHF, or other low-output </a:t>
            </a:r>
          </a:p>
          <a:p>
            <a:r>
              <a:rPr lang="en-US" dirty="0" smtClean="0"/>
              <a:t>states</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26</a:t>
            </a:fld>
            <a:endParaRPr lang="en-US"/>
          </a:p>
        </p:txBody>
      </p:sp>
    </p:spTree>
    <p:extLst>
      <p:ext uri="{BB962C8B-B14F-4D97-AF65-F5344CB8AC3E}">
        <p14:creationId xmlns:p14="http://schemas.microsoft.com/office/powerpoint/2010/main" val="191558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kern="1200" dirty="0" smtClean="0">
                <a:solidFill>
                  <a:schemeClr val="tx1"/>
                </a:solidFill>
                <a:effectLst/>
                <a:latin typeface="+mn-lt"/>
                <a:ea typeface="+mn-ea"/>
                <a:cs typeface="+mn-cs"/>
              </a:rPr>
              <a:t>Citrates in blood products bind with calcium, increasing the risk of extreme hypotension and depressed heart function, so have a supply of calcium chloride on hand to prevent the low levels of ionized calcium that can occur after rapid transfusion.</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27</a:t>
            </a:fld>
            <a:endParaRPr lang="en-US"/>
          </a:p>
        </p:txBody>
      </p:sp>
    </p:spTree>
    <p:extLst>
      <p:ext uri="{BB962C8B-B14F-4D97-AF65-F5344CB8AC3E}">
        <p14:creationId xmlns:p14="http://schemas.microsoft.com/office/powerpoint/2010/main" val="1337500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28</a:t>
            </a:fld>
            <a:endParaRPr lang="en-US"/>
          </a:p>
        </p:txBody>
      </p:sp>
    </p:spTree>
    <p:extLst>
      <p:ext uri="{BB962C8B-B14F-4D97-AF65-F5344CB8AC3E}">
        <p14:creationId xmlns:p14="http://schemas.microsoft.com/office/powerpoint/2010/main" val="2531847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9532B0-3AE3-4131-9DFA-5CAF30AD7658}" type="slidenum">
              <a:rPr lang="en-US" smtClean="0"/>
              <a:t>29</a:t>
            </a:fld>
            <a:endParaRPr lang="en-US"/>
          </a:p>
        </p:txBody>
      </p:sp>
    </p:spTree>
    <p:extLst>
      <p:ext uri="{BB962C8B-B14F-4D97-AF65-F5344CB8AC3E}">
        <p14:creationId xmlns:p14="http://schemas.microsoft.com/office/powerpoint/2010/main" val="4082135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3</a:t>
            </a:fld>
            <a:endParaRPr lang="en-US" dirty="0"/>
          </a:p>
        </p:txBody>
      </p:sp>
    </p:spTree>
    <p:extLst>
      <p:ext uri="{BB962C8B-B14F-4D97-AF65-F5344CB8AC3E}">
        <p14:creationId xmlns:p14="http://schemas.microsoft.com/office/powerpoint/2010/main" val="1908415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accent1">
                    <a:lumMod val="40000"/>
                    <a:lumOff val="60000"/>
                  </a:schemeClr>
                </a:solidFill>
              </a:rPr>
              <a:t>ABO Blood Types</a:t>
            </a:r>
            <a:r>
              <a:rPr lang="en-US" sz="1200" dirty="0" smtClean="0">
                <a:solidFill>
                  <a:schemeClr val="accent1">
                    <a:lumMod val="40000"/>
                    <a:lumOff val="60000"/>
                  </a:schemeClr>
                </a:solidFill>
              </a:rPr>
              <a:t>: ABO (Blood is typed (or grouped) according to the surface antigens found mainly on red cells.</a:t>
            </a:r>
            <a:r>
              <a:rPr lang="en-US" sz="1200" baseline="30000" dirty="0" smtClean="0">
                <a:solidFill>
                  <a:schemeClr val="accent1">
                    <a:lumMod val="40000"/>
                    <a:lumOff val="60000"/>
                  </a:schemeClr>
                </a:solidFill>
              </a:rPr>
              <a:t> </a:t>
            </a:r>
            <a:r>
              <a:rPr lang="en-US" sz="1200" dirty="0" smtClean="0">
                <a:solidFill>
                  <a:schemeClr val="accent1">
                    <a:lumMod val="40000"/>
                    <a:lumOff val="60000"/>
                  </a:schemeClr>
                </a:solidFill>
              </a:rPr>
              <a:t> Since there are hundreds of antigens found on all types of blood cells, there are a number of ways to group blood.)</a:t>
            </a:r>
          </a:p>
          <a:p>
            <a:r>
              <a:rPr lang="en-US" sz="1200" b="1" dirty="0" smtClean="0"/>
              <a:t>Universal Donor</a:t>
            </a:r>
            <a:r>
              <a:rPr lang="en-US" sz="1200" dirty="0" smtClean="0"/>
              <a:t>=O negative</a:t>
            </a:r>
          </a:p>
          <a:p>
            <a:r>
              <a:rPr lang="en-US" sz="1200" b="1" dirty="0" smtClean="0">
                <a:solidFill>
                  <a:schemeClr val="tx1"/>
                </a:solidFill>
              </a:rPr>
              <a:t>Universal Recipient</a:t>
            </a:r>
            <a:r>
              <a:rPr lang="en-US" sz="1200" dirty="0" smtClean="0">
                <a:solidFill>
                  <a:schemeClr val="tx1"/>
                </a:solidFill>
              </a:rPr>
              <a:t>=AB positive</a:t>
            </a:r>
          </a:p>
          <a:p>
            <a:r>
              <a:rPr lang="en-US" sz="1200" b="1" dirty="0" smtClean="0"/>
              <a:t>Rh factor </a:t>
            </a:r>
            <a:r>
              <a:rPr lang="en-US" sz="1200" dirty="0" smtClean="0"/>
              <a:t>(positive or negative)</a:t>
            </a:r>
          </a:p>
          <a:p>
            <a:r>
              <a:rPr lang="en-US" sz="1200" b="0" i="0" kern="1200" dirty="0" smtClean="0">
                <a:solidFill>
                  <a:schemeClr val="tx1"/>
                </a:solidFill>
                <a:effectLst/>
                <a:latin typeface="+mn-lt"/>
                <a:ea typeface="+mn-ea"/>
                <a:cs typeface="+mn-cs"/>
              </a:rPr>
              <a:t>www.modernmedicine.com/modern-medicine/news/your-guide-safe-transfusions#1</a:t>
            </a:r>
            <a:r>
              <a:rPr lang="en-US" dirty="0" smtClean="0"/>
              <a:t>The ABO system determines an individual's overall blood type. If, for instance, a patient has type A blood, it means he has the surface antigen A on his red cells. And because nearly everyone develops antibodies to the ABO antigens they lack, he will also have anti-B antibodies in his plasma.</a:t>
            </a:r>
            <a:r>
              <a:rPr lang="en-US" baseline="30000" dirty="0" smtClean="0"/>
              <a:t>6</a:t>
            </a:r>
            <a:r>
              <a:rPr lang="en-US" dirty="0" smtClean="0"/>
              <a:t> (See the box below titled "Blood typing and compatibility").</a:t>
            </a:r>
          </a:p>
          <a:p>
            <a:r>
              <a:rPr lang="en-US" dirty="0" smtClean="0"/>
              <a:t>If he's then given a blood transfusion of type B blood, his life is in immediate danger of an acute hemolytic reaction within minutes of receiving the first few milliliters of incompatible blood. That's because his immune system will identify the donor blood as foreign, and his anti-B antibodies will attack the donor cells. And, if whole blood is used, donor plasma anti-A antibodies will attack the patient's red cells. The result: the red cells will clump together (agglutinate) and then break down (</a:t>
            </a:r>
            <a:r>
              <a:rPr lang="en-US" dirty="0" err="1" smtClean="0"/>
              <a:t>hemolyze</a:t>
            </a:r>
            <a:r>
              <a:rPr lang="en-US" dirty="0" smtClean="0"/>
              <a:t>), triggering shock, intravascular coagulation, and renal failure.</a:t>
            </a:r>
            <a:r>
              <a:rPr lang="en-US" baseline="30000" dirty="0" smtClean="0"/>
              <a:t>7</a:t>
            </a:r>
            <a:r>
              <a:rPr lang="en-US" dirty="0" smtClean="0"/>
              <a:t> The reaction is usually fatal.</a:t>
            </a:r>
          </a:p>
          <a:p>
            <a:r>
              <a:rPr lang="en-US" dirty="0" smtClean="0"/>
              <a:t>Acute hemolytic reaction can also occur because of Rh incompatibility. The Rh system includes about 50 different surface antigens, the most important of which is Rh-D.</a:t>
            </a:r>
            <a:r>
              <a:rPr lang="en-US" baseline="30000" dirty="0" smtClean="0"/>
              <a:t>8</a:t>
            </a:r>
            <a:r>
              <a:rPr lang="en-US" dirty="0" smtClean="0"/>
              <a:t> The presence of Rh-D means that the person is Rh-positive. Since 85% of the population has the Rh-D antigen,</a:t>
            </a:r>
            <a:r>
              <a:rPr lang="en-US" baseline="30000" dirty="0" smtClean="0"/>
              <a:t>8</a:t>
            </a:r>
            <a:r>
              <a:rPr lang="en-US" dirty="0" smtClean="0"/>
              <a:t> you don't hear much about incompatibility until someone who is Rh-negative is given a dose of Rh-positive blood.</a:t>
            </a:r>
          </a:p>
          <a:p>
            <a:r>
              <a:rPr lang="en-US" dirty="0" smtClean="0"/>
              <a:t>The hemolysis, in this case, occurs </a:t>
            </a:r>
            <a:r>
              <a:rPr lang="en-US" dirty="0" err="1" smtClean="0"/>
              <a:t>extravascularly</a:t>
            </a:r>
            <a:r>
              <a:rPr lang="en-US" dirty="0" smtClean="0"/>
              <a:t>, triggering the coagulation cascade and the release of vasoactive agents that together bring on cardiorespiratory arrest.</a:t>
            </a:r>
            <a:r>
              <a:rPr lang="en-US" baseline="30000" dirty="0" smtClean="0"/>
              <a:t>7,8</a:t>
            </a:r>
            <a:r>
              <a:rPr lang="en-US" dirty="0" smtClean="0"/>
              <a:t> Fortunately, an Rh-hemolytic reaction can be stopped by giving Rh immune globulin (</a:t>
            </a:r>
            <a:r>
              <a:rPr lang="en-US" dirty="0" err="1" smtClean="0"/>
              <a:t>RhoGAM</a:t>
            </a:r>
            <a:r>
              <a:rPr lang="en-US" dirty="0" smtClean="0"/>
              <a:t>).</a:t>
            </a:r>
            <a:r>
              <a:rPr lang="en-US" baseline="30000" dirty="0" smtClean="0"/>
              <a:t>8</a:t>
            </a:r>
            <a:endParaRPr lang="en-US" dirty="0" smtClean="0"/>
          </a:p>
          <a:p>
            <a:r>
              <a:rPr lang="en-US" dirty="0" smtClean="0"/>
              <a:t>- See more at: http://www.modernmedicine.com/modern-medicine/news/your-guide-safe-transfusions#1</a:t>
            </a:r>
          </a:p>
          <a:p>
            <a:r>
              <a:rPr lang="en-US" sz="1200" b="0" i="0" kern="1200" dirty="0" smtClean="0">
                <a:solidFill>
                  <a:schemeClr val="tx1"/>
                </a:solidFill>
                <a:effectLst/>
                <a:latin typeface="+mn-lt"/>
                <a:ea typeface="+mn-ea"/>
                <a:cs typeface="+mn-cs"/>
              </a:rPr>
              <a:t>The four common blood groups in the ABO/ABH system are O, A, B, and AB. These occur in the Caucasian population at frequencies of 45, 40, 11, and 4 percent, respectively [</a:t>
            </a:r>
            <a:r>
              <a:rPr lang="en-US" sz="1200" b="0" i="0" u="sng" kern="1200" dirty="0" smtClean="0">
                <a:solidFill>
                  <a:schemeClr val="tx1"/>
                </a:solidFill>
                <a:effectLst/>
                <a:latin typeface="+mn-lt"/>
                <a:ea typeface="+mn-ea"/>
                <a:cs typeface="+mn-cs"/>
                <a:hlinkClick r:id="rId3"/>
              </a:rPr>
              <a:t>4</a:t>
            </a:r>
            <a:r>
              <a:rPr lang="en-US" sz="1200" b="0" i="0" kern="1200" dirty="0" smtClean="0">
                <a:solidFill>
                  <a:schemeClr val="tx1"/>
                </a:solidFill>
                <a:effectLst/>
                <a:latin typeface="+mn-lt"/>
                <a:ea typeface="+mn-ea"/>
                <a:cs typeface="+mn-cs"/>
              </a:rPr>
              <a:t>]. These percentages vary somewhat among different ethnic groups. The function of the ABH antigens is unknown.</a:t>
            </a:r>
          </a:p>
          <a:p>
            <a:r>
              <a:rPr lang="en-US" sz="1200" b="1" i="0" u="none" strike="noStrike" kern="1200" dirty="0" smtClean="0">
                <a:solidFill>
                  <a:schemeClr val="tx1"/>
                </a:solidFill>
                <a:effectLst/>
                <a:latin typeface="+mn-lt"/>
                <a:ea typeface="+mn-ea"/>
                <a:cs typeface="+mn-cs"/>
              </a:rPr>
              <a:t>Natural alloantibodies</a:t>
            </a:r>
            <a:r>
              <a:rPr lang="en-US" sz="1200" b="0" i="0" u="none" strike="noStrike" kern="1200" dirty="0" smtClean="0">
                <a:solidFill>
                  <a:schemeClr val="tx1"/>
                </a:solidFill>
                <a:effectLst/>
                <a:latin typeface="+mn-lt"/>
                <a:ea typeface="+mn-ea"/>
                <a:cs typeface="+mn-cs"/>
              </a:rPr>
              <a:t> — When an individual lacks the A and/or B antigen on the red cells, the plasma will contain naturally-occurring antibodies to the missing antigen(s). They generally appear in the blood by four to six months of age following exposure to bacterial antigens that are similar in structure to the A and B blood group antigens as the gut becomes colonized in early infancy [</a:t>
            </a:r>
            <a:r>
              <a:rPr lang="en-US" sz="1200" b="0" i="0" u="sng" strike="noStrike" kern="1200" dirty="0" smtClean="0">
                <a:solidFill>
                  <a:schemeClr val="tx1"/>
                </a:solidFill>
                <a:effectLst/>
                <a:latin typeface="+mn-lt"/>
                <a:ea typeface="+mn-ea"/>
                <a:cs typeface="+mn-cs"/>
                <a:hlinkClick r:id="rId4"/>
              </a:rPr>
              <a:t>5</a:t>
            </a:r>
            <a:r>
              <a:rPr lang="en-US" sz="1200" b="0" i="0" u="none" strike="noStrike" kern="1200" dirty="0" smtClean="0">
                <a:solidFill>
                  <a:schemeClr val="tx1"/>
                </a:solidFill>
                <a:effectLst/>
                <a:latin typeface="+mn-lt"/>
                <a:ea typeface="+mn-ea"/>
                <a:cs typeface="+mn-cs"/>
              </a:rPr>
              <a:t>]. Thus:</a:t>
            </a:r>
          </a:p>
          <a:p>
            <a:r>
              <a:rPr lang="en-US" sz="1200" b="0" i="0" kern="1200" dirty="0" smtClean="0">
                <a:solidFill>
                  <a:schemeClr val="tx1"/>
                </a:solidFill>
                <a:effectLst/>
                <a:latin typeface="+mn-lt"/>
                <a:ea typeface="+mn-ea"/>
                <a:cs typeface="+mn-cs"/>
              </a:rPr>
              <a:t>Group A individuals will have anti-B antibodies</a:t>
            </a:r>
          </a:p>
          <a:p>
            <a:r>
              <a:rPr lang="en-US" sz="1200" b="0" i="0" kern="1200" dirty="0" smtClean="0">
                <a:solidFill>
                  <a:schemeClr val="tx1"/>
                </a:solidFill>
                <a:effectLst/>
                <a:latin typeface="+mn-lt"/>
                <a:ea typeface="+mn-ea"/>
                <a:cs typeface="+mn-cs"/>
              </a:rPr>
              <a:t>Group B individuals will have anti-A antibodies</a:t>
            </a:r>
          </a:p>
          <a:p>
            <a:r>
              <a:rPr lang="en-US" sz="1200" b="0" i="0" kern="1200" dirty="0" smtClean="0">
                <a:solidFill>
                  <a:schemeClr val="tx1"/>
                </a:solidFill>
                <a:effectLst/>
                <a:latin typeface="+mn-lt"/>
                <a:ea typeface="+mn-ea"/>
                <a:cs typeface="+mn-cs"/>
              </a:rPr>
              <a:t>Group O individuals will have both anti-A and anti-B antibodies</a:t>
            </a:r>
          </a:p>
          <a:p>
            <a:r>
              <a:rPr lang="en-US" sz="1200" b="0" i="0" kern="1200" dirty="0" smtClean="0">
                <a:solidFill>
                  <a:schemeClr val="tx1"/>
                </a:solidFill>
                <a:effectLst/>
                <a:latin typeface="+mn-lt"/>
                <a:ea typeface="+mn-ea"/>
                <a:cs typeface="+mn-cs"/>
              </a:rPr>
              <a:t>Group AB individuals will have neither anti-A nor anti-B</a:t>
            </a:r>
          </a:p>
          <a:p>
            <a:r>
              <a:rPr lang="en-US" dirty="0" smtClean="0"/>
              <a:t>(</a:t>
            </a:r>
            <a:r>
              <a:rPr lang="en-US" dirty="0" err="1" smtClean="0"/>
              <a:t>UpToDate</a:t>
            </a:r>
            <a:r>
              <a:rPr lang="en-US" dirty="0" smtClean="0"/>
              <a:t>)</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4</a:t>
            </a:fld>
            <a:endParaRPr lang="en-US"/>
          </a:p>
        </p:txBody>
      </p:sp>
    </p:spTree>
    <p:extLst>
      <p:ext uri="{BB962C8B-B14F-4D97-AF65-F5344CB8AC3E}">
        <p14:creationId xmlns:p14="http://schemas.microsoft.com/office/powerpoint/2010/main" val="126875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Blood Management</a:t>
            </a:r>
            <a:r>
              <a:rPr lang="en-US" baseline="0" dirty="0" smtClean="0"/>
              <a:t> Principles?</a:t>
            </a:r>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5</a:t>
            </a:fld>
            <a:endParaRPr lang="en-US" dirty="0"/>
          </a:p>
        </p:txBody>
      </p:sp>
    </p:spTree>
    <p:extLst>
      <p:ext uri="{BB962C8B-B14F-4D97-AF65-F5344CB8AC3E}">
        <p14:creationId xmlns:p14="http://schemas.microsoft.com/office/powerpoint/2010/main" val="43955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6</a:t>
            </a:fld>
            <a:endParaRPr lang="en-US"/>
          </a:p>
        </p:txBody>
      </p:sp>
    </p:spTree>
    <p:extLst>
      <p:ext uri="{BB962C8B-B14F-4D97-AF65-F5344CB8AC3E}">
        <p14:creationId xmlns:p14="http://schemas.microsoft.com/office/powerpoint/2010/main" val="271595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Indications:</a:t>
            </a:r>
            <a:r>
              <a:rPr lang="en-US" baseline="0" dirty="0" smtClean="0"/>
              <a:t>  To prepare for invasive procedures, treat bleeding &amp; correct clotting factor deficiencies</a:t>
            </a:r>
            <a:endParaRPr lang="en-US" dirty="0" smtClean="0"/>
          </a:p>
          <a:p>
            <a:pPr lvl="0"/>
            <a:endParaRPr lang="en-US" dirty="0" smtClean="0"/>
          </a:p>
          <a:p>
            <a:pPr lvl="0"/>
            <a:r>
              <a:rPr lang="en-US" dirty="0" smtClean="0"/>
              <a:t>Preoperative or bleeding patients who require replacement of multiple plasma coagulation factors (dilutional coagulopathies)</a:t>
            </a:r>
          </a:p>
          <a:p>
            <a:pPr lvl="0"/>
            <a:r>
              <a:rPr lang="en-US" dirty="0" smtClean="0"/>
              <a:t>Patients with massive transfusion who have clinically significant coagulation deficiencies</a:t>
            </a:r>
          </a:p>
          <a:p>
            <a:pPr lvl="0"/>
            <a:r>
              <a:rPr lang="en-US" dirty="0" smtClean="0"/>
              <a:t>Patients on warfarin who are bleeding or need to undergo invasive procedure before Vit K could reduce effect</a:t>
            </a:r>
          </a:p>
          <a:p>
            <a:pPr lvl="0"/>
            <a:r>
              <a:rPr lang="en-US" dirty="0" smtClean="0"/>
              <a:t>Patients with thrombotic </a:t>
            </a:r>
            <a:r>
              <a:rPr lang="en-US" dirty="0" err="1" smtClean="0"/>
              <a:t>thrombocytic</a:t>
            </a:r>
            <a:r>
              <a:rPr lang="en-US" dirty="0" smtClean="0"/>
              <a:t> purpura (TTP)</a:t>
            </a:r>
          </a:p>
          <a:p>
            <a:pPr lvl="0"/>
            <a:r>
              <a:rPr lang="en-US" dirty="0" smtClean="0"/>
              <a:t>Patients with coagulation factor deficiencies for which no specific plasma concentrates are available</a:t>
            </a:r>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7</a:t>
            </a:fld>
            <a:endParaRPr lang="en-US"/>
          </a:p>
        </p:txBody>
      </p:sp>
    </p:spTree>
    <p:extLst>
      <p:ext uri="{BB962C8B-B14F-4D97-AF65-F5344CB8AC3E}">
        <p14:creationId xmlns:p14="http://schemas.microsoft.com/office/powerpoint/2010/main" val="88826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8</a:t>
            </a:fld>
            <a:endParaRPr lang="en-US"/>
          </a:p>
        </p:txBody>
      </p:sp>
    </p:spTree>
    <p:extLst>
      <p:ext uri="{BB962C8B-B14F-4D97-AF65-F5344CB8AC3E}">
        <p14:creationId xmlns:p14="http://schemas.microsoft.com/office/powerpoint/2010/main" val="2458622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Platelets are frequently the culprit. That's because platelets are stored at 68? – 75? F (20? – 24? C), a temperature warm enough to foster bacterial growth.5,9 For this reason, the American Association of Blood Banks' standards now require blood banks to check platelets for bacteria before releasing them for transfusion - The color of platelets should be yellow to light strawberry.  There should be no visible clumps.  Platelets should not be transfused in same filter after</a:t>
            </a:r>
            <a:r>
              <a:rPr lang="en-US" sz="1200" b="0" i="0" kern="1200" baseline="0" dirty="0" smtClean="0">
                <a:solidFill>
                  <a:schemeClr val="tx1"/>
                </a:solidFill>
                <a:effectLst/>
                <a:latin typeface="+mn-lt"/>
                <a:ea typeface="+mn-ea"/>
                <a:cs typeface="+mn-cs"/>
              </a:rPr>
              <a:t> RBCs transfusion.  Platelets can become trapped in the red blood cell debris left in filter. </a:t>
            </a:r>
            <a:r>
              <a:rPr lang="en-US" sz="1200" b="0" i="0" kern="1200" baseline="0" dirty="0" err="1" smtClean="0">
                <a:solidFill>
                  <a:schemeClr val="tx1"/>
                </a:solidFill>
                <a:effectLst/>
                <a:latin typeface="+mn-lt"/>
                <a:ea typeface="+mn-ea"/>
                <a:cs typeface="+mn-cs"/>
              </a:rPr>
              <a:t>Microaggregate</a:t>
            </a:r>
            <a:r>
              <a:rPr lang="en-US" sz="1200" b="0" i="0" kern="1200" baseline="0" dirty="0" smtClean="0">
                <a:solidFill>
                  <a:schemeClr val="tx1"/>
                </a:solidFill>
                <a:effectLst/>
                <a:latin typeface="+mn-lt"/>
                <a:ea typeface="+mn-ea"/>
                <a:cs typeface="+mn-cs"/>
              </a:rPr>
              <a:t> filters can filter out platelets, making the transfusion ineffective. </a:t>
            </a:r>
          </a:p>
          <a:p>
            <a:endParaRPr lang="en-US" sz="1200" b="0" i="0" kern="1200" baseline="0" dirty="0" smtClean="0">
              <a:solidFill>
                <a:schemeClr val="tx1"/>
              </a:solidFill>
              <a:effectLst/>
              <a:latin typeface="+mn-lt"/>
              <a:ea typeface="+mn-ea"/>
              <a:cs typeface="+mn-cs"/>
            </a:endParaRPr>
          </a:p>
          <a:p>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Pooled platelets </a:t>
            </a:r>
            <a:r>
              <a:rPr lang="en-US" sz="1200" b="0" i="0" kern="1200" dirty="0" smtClean="0">
                <a:solidFill>
                  <a:schemeClr val="tx1"/>
                </a:solidFill>
                <a:effectLst/>
                <a:latin typeface="+mn-lt"/>
                <a:ea typeface="+mn-ea"/>
                <a:cs typeface="+mn-cs"/>
              </a:rPr>
              <a:t>— A single unit of platelets can be isolated from every unit of donated blood, by centrifuging the blood within the closed collection system to separate the platelets from the red blood cells (RBC). The number of platelets per unit varies according to the platelet count of the donor; a yield of 7 x 10</a:t>
            </a:r>
            <a:r>
              <a:rPr lang="en-US" sz="1200" b="0" i="0" kern="1200" baseline="300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 platelets is typical [</a:t>
            </a:r>
            <a:r>
              <a:rPr lang="en-US" sz="1200" b="0" i="0" u="sng" kern="1200" dirty="0" smtClean="0">
                <a:solidFill>
                  <a:schemeClr val="tx1"/>
                </a:solidFill>
                <a:effectLst/>
                <a:latin typeface="+mn-lt"/>
                <a:ea typeface="+mn-ea"/>
                <a:cs typeface="+mn-cs"/>
                <a:hlinkClick r:id="rId3"/>
              </a:rPr>
              <a:t>1</a:t>
            </a:r>
            <a:r>
              <a:rPr lang="en-US" sz="1200" b="0" i="0" kern="1200" dirty="0" smtClean="0">
                <a:solidFill>
                  <a:schemeClr val="tx1"/>
                </a:solidFill>
                <a:effectLst/>
                <a:latin typeface="+mn-lt"/>
                <a:ea typeface="+mn-ea"/>
                <a:cs typeface="+mn-cs"/>
              </a:rPr>
              <a:t>]. Since this number is inadequate to raise the platelet count in an adult recipient, four to six units are pooled to allow transfusion of 3 to 4 x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platelets per transfusion [</a:t>
            </a:r>
            <a:r>
              <a:rPr lang="en-US" sz="1200" b="0" i="0" u="sng" kern="12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These are called whole blood-derived or random donor pooled platelets.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Advantages of pooled platelets include lower cost and ease of collection and processing (a separate donation procedure and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equipment are not required). The major disadvantage is recipient exposure to multiple donors in a single transfusion and logistic issues related to bacterial testing.</a:t>
            </a:r>
          </a:p>
          <a:p>
            <a:r>
              <a:rPr lang="en-US" sz="1200" b="1" i="0" kern="1200" dirty="0" smtClean="0">
                <a:solidFill>
                  <a:schemeClr val="tx1"/>
                </a:solidFill>
                <a:effectLst/>
                <a:latin typeface="+mn-lt"/>
                <a:ea typeface="+mn-ea"/>
                <a:cs typeface="+mn-cs"/>
              </a:rPr>
              <a:t>Apheresis (single donor) platelets</a:t>
            </a:r>
            <a:r>
              <a:rPr lang="en-US" sz="1200" b="0" i="0" kern="1200" dirty="0" smtClean="0">
                <a:solidFill>
                  <a:schemeClr val="tx1"/>
                </a:solidFill>
                <a:effectLst/>
                <a:latin typeface="+mn-lt"/>
                <a:ea typeface="+mn-ea"/>
                <a:cs typeface="+mn-cs"/>
              </a:rPr>
              <a:t> — Platelets can also be collected from volunteer donors in the blood bank, in a one- to two-hour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procedure. Platelets and some white blood cells are removed, and red blood cells and plasma are returned to the donor. A typical apheresis platelet unit provides the equivalent of six or more units of platelets from whole blood (</a:t>
            </a:r>
            <a:r>
              <a:rPr lang="en-US" sz="1200" b="0" i="0" kern="1200" dirty="0" err="1" smtClean="0">
                <a:solidFill>
                  <a:schemeClr val="tx1"/>
                </a:solidFill>
                <a:effectLst/>
                <a:latin typeface="+mn-lt"/>
                <a:ea typeface="+mn-ea"/>
                <a:cs typeface="+mn-cs"/>
              </a:rPr>
              <a:t>ie</a:t>
            </a:r>
            <a:r>
              <a:rPr lang="en-US" sz="1200" b="0" i="0" kern="1200" dirty="0" smtClean="0">
                <a:solidFill>
                  <a:schemeClr val="tx1"/>
                </a:solidFill>
                <a:effectLst/>
                <a:latin typeface="+mn-lt"/>
                <a:ea typeface="+mn-ea"/>
                <a:cs typeface="+mn-cs"/>
              </a:rPr>
              <a:t>, 3 to 6 x 10</a:t>
            </a:r>
            <a:r>
              <a:rPr lang="en-US" sz="1200" b="0" i="0" kern="1200" baseline="30000" dirty="0" smtClean="0">
                <a:solidFill>
                  <a:schemeClr val="tx1"/>
                </a:solidFill>
                <a:effectLst/>
                <a:latin typeface="+mn-lt"/>
                <a:ea typeface="+mn-ea"/>
                <a:cs typeface="+mn-cs"/>
              </a:rPr>
              <a:t>11</a:t>
            </a:r>
            <a:r>
              <a:rPr lang="en-US" sz="1200" b="0" i="0" kern="1200" dirty="0" smtClean="0">
                <a:solidFill>
                  <a:schemeClr val="tx1"/>
                </a:solidFill>
                <a:effectLst/>
                <a:latin typeface="+mn-lt"/>
                <a:ea typeface="+mn-ea"/>
                <a:cs typeface="+mn-cs"/>
              </a:rPr>
              <a:t> platelets) [</a:t>
            </a:r>
            <a:r>
              <a:rPr lang="en-US" sz="1200" b="0" i="0" u="sng" kern="1200" dirty="0" smtClean="0">
                <a:solidFill>
                  <a:schemeClr val="tx1"/>
                </a:solidFill>
                <a:effectLst/>
                <a:latin typeface="+mn-lt"/>
                <a:ea typeface="+mn-ea"/>
                <a:cs typeface="+mn-cs"/>
                <a:hlinkClick r:id="rId4"/>
              </a:rPr>
              <a:t>2</a:t>
            </a:r>
            <a:r>
              <a:rPr lang="en-US" sz="1200" b="0" i="0" kern="1200" dirty="0" smtClean="0">
                <a:solidFill>
                  <a:schemeClr val="tx1"/>
                </a:solidFill>
                <a:effectLst/>
                <a:latin typeface="+mn-lt"/>
                <a:ea typeface="+mn-ea"/>
                <a:cs typeface="+mn-cs"/>
              </a:rPr>
              <a:t>]. In larger donors with high platelet counts, up to three units can be collected in one session. These are called apheresis or single donor platelets.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Advantages of single donor platelets are exposure of the recipient to a single donor rather than multiple donors, and the ability to match donor and recipient characteristics such as HLA type, cytomegalovirus (CMV) status, and blood type for certain recipients. (See </a:t>
            </a:r>
            <a:r>
              <a:rPr lang="en-US" sz="1200" b="0" i="0" u="sng" kern="1200" dirty="0" smtClean="0">
                <a:solidFill>
                  <a:schemeClr val="tx1"/>
                </a:solidFill>
                <a:effectLst/>
                <a:latin typeface="+mn-lt"/>
                <a:ea typeface="+mn-ea"/>
                <a:cs typeface="+mn-cs"/>
                <a:hlinkClick r:id="rId5"/>
              </a:rPr>
              <a:t>'Ordering platelets'</a:t>
            </a:r>
            <a:r>
              <a:rPr lang="en-US" sz="1200" b="0" i="0" kern="1200" dirty="0" smtClean="0">
                <a:solidFill>
                  <a:schemeClr val="tx1"/>
                </a:solidFill>
                <a:effectLst/>
                <a:latin typeface="+mn-lt"/>
                <a:ea typeface="+mn-ea"/>
                <a:cs typeface="+mn-cs"/>
              </a:rPr>
              <a:t> below.)</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Issues related to the effects of platelet </a:t>
            </a:r>
            <a:r>
              <a:rPr lang="en-US" sz="1200" b="0" i="0" kern="1200" dirty="0" err="1" smtClean="0">
                <a:solidFill>
                  <a:schemeClr val="tx1"/>
                </a:solidFill>
                <a:effectLst/>
                <a:latin typeface="+mn-lt"/>
                <a:ea typeface="+mn-ea"/>
                <a:cs typeface="+mn-cs"/>
              </a:rPr>
              <a:t>pheresis</a:t>
            </a:r>
            <a:r>
              <a:rPr lang="en-US" sz="1200" b="0" i="0" kern="1200" dirty="0" smtClean="0">
                <a:solidFill>
                  <a:schemeClr val="tx1"/>
                </a:solidFill>
                <a:effectLst/>
                <a:latin typeface="+mn-lt"/>
                <a:ea typeface="+mn-ea"/>
                <a:cs typeface="+mn-cs"/>
              </a:rPr>
              <a:t> on the donor are covered elsewhere. (See </a:t>
            </a:r>
            <a:r>
              <a:rPr lang="en-US" sz="1200" b="0" i="0" u="sng" kern="1200" dirty="0" smtClean="0">
                <a:solidFill>
                  <a:schemeClr val="tx1"/>
                </a:solidFill>
                <a:effectLst/>
                <a:latin typeface="+mn-lt"/>
                <a:ea typeface="+mn-ea"/>
                <a:cs typeface="+mn-cs"/>
                <a:hlinkClick r:id="rId6"/>
              </a:rPr>
              <a:t>"Procedures used for blood donor screening: Protection of potential blood donors and recipients", section on 'Apheresis platelet donors'</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Both pooled and apheresis platelets are contaminated with some white blood cells (WBC) that were collected along with the platelets. These WBC can cause febrile non-hemolytic transfusion reactions (FNHTR), </a:t>
            </a:r>
            <a:r>
              <a:rPr lang="en-US" sz="1200" b="1" i="0" kern="1200" dirty="0" err="1" smtClean="0">
                <a:solidFill>
                  <a:schemeClr val="tx1"/>
                </a:solidFill>
                <a:effectLst/>
                <a:latin typeface="+mn-lt"/>
                <a:ea typeface="+mn-ea"/>
                <a:cs typeface="+mn-cs"/>
              </a:rPr>
              <a:t>alloimmunization</a:t>
            </a:r>
            <a:r>
              <a:rPr lang="en-US" sz="1200" b="1" i="0" kern="1200" dirty="0" smtClean="0">
                <a:solidFill>
                  <a:schemeClr val="tx1"/>
                </a:solidFill>
                <a:effectLst/>
                <a:latin typeface="+mn-lt"/>
                <a:ea typeface="+mn-ea"/>
                <a:cs typeface="+mn-cs"/>
              </a:rPr>
              <a:t>, and transfusion-associated graft-versus-host disease (ta-GVHD) in some patients. (</a:t>
            </a:r>
            <a:r>
              <a:rPr lang="en-US" sz="1200" b="1" i="0" kern="1200" dirty="0" err="1" smtClean="0">
                <a:solidFill>
                  <a:schemeClr val="tx1"/>
                </a:solidFill>
                <a:effectLst/>
                <a:latin typeface="+mn-lt"/>
                <a:ea typeface="+mn-ea"/>
                <a:cs typeface="+mn-cs"/>
              </a:rPr>
              <a:t>Uptodate</a:t>
            </a:r>
            <a:r>
              <a:rPr lang="en-US" sz="1200" b="1" i="0" kern="1200" dirty="0" smtClean="0">
                <a:solidFill>
                  <a:schemeClr val="tx1"/>
                </a:solidFill>
                <a:effectLst/>
                <a:latin typeface="+mn-lt"/>
                <a:ea typeface="+mn-ea"/>
                <a:cs typeface="+mn-cs"/>
              </a:rPr>
              <a:t>)</a:t>
            </a:r>
          </a:p>
          <a:p>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259532B0-3AE3-4131-9DFA-5CAF30AD7658}" type="slidenum">
              <a:rPr lang="en-US" smtClean="0"/>
              <a:t>9</a:t>
            </a:fld>
            <a:endParaRPr lang="en-US"/>
          </a:p>
        </p:txBody>
      </p:sp>
    </p:spTree>
    <p:extLst>
      <p:ext uri="{BB962C8B-B14F-4D97-AF65-F5344CB8AC3E}">
        <p14:creationId xmlns:p14="http://schemas.microsoft.com/office/powerpoint/2010/main" val="88826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385604-E2C4-4556-A355-18BA62E1AE12}"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35823-E4FC-41AF-9D5D-3EA9614A92A9}"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85604-E2C4-4556-A355-18BA62E1AE12}"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85604-E2C4-4556-A355-18BA62E1AE12}"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85604-E2C4-4556-A355-18BA62E1AE12}"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85604-E2C4-4556-A355-18BA62E1AE12}"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35823-E4FC-41AF-9D5D-3EA9614A92A9}"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85604-E2C4-4556-A355-18BA62E1AE12}"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85604-E2C4-4556-A355-18BA62E1AE12}" type="datetimeFigureOut">
              <a:rPr lang="en-US" smtClean="0"/>
              <a:t>11/30/2013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35823-E4FC-41AF-9D5D-3EA9614A92A9}"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385604-E2C4-4556-A355-18BA62E1AE12}" type="datetimeFigureOut">
              <a:rPr lang="en-US" smtClean="0"/>
              <a:t>11/30/2013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85604-E2C4-4556-A355-18BA62E1AE12}" type="datetimeFigureOut">
              <a:rPr lang="en-US" smtClean="0"/>
              <a:t>11/30/2013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85604-E2C4-4556-A355-18BA62E1AE12}"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35823-E4FC-41AF-9D5D-3EA9614A92A9}"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85604-E2C4-4556-A355-18BA62E1AE12}"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35823-E4FC-41AF-9D5D-3EA9614A92A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CB385604-E2C4-4556-A355-18BA62E1AE12}" type="datetimeFigureOut">
              <a:rPr lang="en-US" smtClean="0"/>
              <a:t>11/30/2013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3935823-E4FC-41AF-9D5D-3EA9614A92A9}"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8" Type="http://schemas.openxmlformats.org/officeDocument/2006/relationships/image" Target="../media/image42.gif"/><Relationship Id="rId3" Type="http://schemas.openxmlformats.org/officeDocument/2006/relationships/image" Target="../media/image39.jpe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Transfusions in the ED</a:t>
            </a:r>
            <a:endParaRPr lang="en-US" dirty="0"/>
          </a:p>
        </p:txBody>
      </p:sp>
      <p:sp>
        <p:nvSpPr>
          <p:cNvPr id="3" name="Subtitle 2"/>
          <p:cNvSpPr>
            <a:spLocks noGrp="1"/>
          </p:cNvSpPr>
          <p:nvPr>
            <p:ph type="subTitle" idx="1"/>
          </p:nvPr>
        </p:nvSpPr>
        <p:spPr>
          <a:xfrm>
            <a:off x="762000" y="4724400"/>
            <a:ext cx="6858000" cy="1447800"/>
          </a:xfrm>
        </p:spPr>
        <p:txBody>
          <a:bodyPr>
            <a:normAutofit lnSpcReduction="10000"/>
          </a:bodyPr>
          <a:lstStyle/>
          <a:p>
            <a:endParaRPr lang="en-US" sz="2000" dirty="0" smtClean="0"/>
          </a:p>
          <a:p>
            <a:endParaRPr lang="en-US" sz="2000" b="1" dirty="0" smtClean="0"/>
          </a:p>
          <a:p>
            <a:endParaRPr lang="en-US" sz="2000" b="1" dirty="0"/>
          </a:p>
          <a:p>
            <a:r>
              <a:rPr lang="en-US" sz="2000" b="1" dirty="0" smtClean="0"/>
              <a:t>Presented by: Terri Eckert, RN, BSN</a:t>
            </a:r>
            <a:endParaRPr lang="en-US" sz="2000" b="1" dirty="0"/>
          </a:p>
        </p:txBody>
      </p:sp>
      <p:pic>
        <p:nvPicPr>
          <p:cNvPr id="1028" name="Picture 4" descr="http://ovidsp.tx.ovid.com/mms/434f4e1a73d37e8c9a99ba2905f8d89d220c9a35ae6ba97777d6a691ad72dfb6353d6cbd28043a46b2ea1871fedd2b8fab81/f4061783ff0965ca1fec216807a6fff768b566cac31f0f38d9799fb63ec8b5fa2dcdf6275f5be04fcef1acc873e8f91c20b9/ad3246406028b42c23050aa95101c4a0a944a78ec809e83f214576e7e4e82221537a627938beeb6f2aae5de9531c5c16a69db06a4963f41d3e6945f93d3a09110a77befa4e5d83c77cce6da4291d4733298e4979c8af52f935296e99/FF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333375"/>
            <a:ext cx="1762125"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12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Cryoprecipitate</a:t>
            </a:r>
            <a:endParaRPr lang="en-US" dirty="0"/>
          </a:p>
        </p:txBody>
      </p:sp>
      <p:sp>
        <p:nvSpPr>
          <p:cNvPr id="3" name="Rectangle 2"/>
          <p:cNvSpPr/>
          <p:nvPr/>
        </p:nvSpPr>
        <p:spPr>
          <a:xfrm>
            <a:off x="762000" y="723644"/>
            <a:ext cx="7696200" cy="4025717"/>
          </a:xfrm>
          <a:prstGeom prst="rect">
            <a:avLst/>
          </a:prstGeom>
        </p:spPr>
        <p:txBody>
          <a:bodyPr wrap="square">
            <a:spAutoFit/>
          </a:bodyPr>
          <a:lstStyle/>
          <a:p>
            <a:pPr>
              <a:lnSpc>
                <a:spcPct val="90000"/>
              </a:lnSpc>
            </a:pPr>
            <a:r>
              <a:rPr lang="en-US" altLang="en-US" sz="2000" dirty="0" smtClean="0">
                <a:latin typeface="+mj-lt"/>
              </a:rPr>
              <a:t>Cryoprecipitate contains blood clotting proteins:</a:t>
            </a:r>
          </a:p>
          <a:p>
            <a:pPr>
              <a:lnSpc>
                <a:spcPct val="90000"/>
              </a:lnSpc>
            </a:pPr>
            <a:endParaRPr lang="en-US" altLang="en-US" dirty="0">
              <a:latin typeface="+mj-lt"/>
            </a:endParaRPr>
          </a:p>
          <a:p>
            <a:pPr>
              <a:lnSpc>
                <a:spcPct val="90000"/>
              </a:lnSpc>
            </a:pPr>
            <a:r>
              <a:rPr lang="en-US" altLang="en-US" dirty="0" smtClean="0"/>
              <a:t>FFP is </a:t>
            </a:r>
            <a:r>
              <a:rPr lang="en-US" altLang="en-US" dirty="0"/>
              <a:t>thawed and a precipitate is removed from </a:t>
            </a:r>
            <a:r>
              <a:rPr lang="en-US" altLang="en-US" dirty="0" smtClean="0"/>
              <a:t>the </a:t>
            </a:r>
            <a:r>
              <a:rPr lang="en-US" altLang="en-US" dirty="0"/>
              <a:t>top - this is </a:t>
            </a:r>
            <a:r>
              <a:rPr lang="en-US" altLang="en-US" dirty="0" smtClean="0"/>
              <a:t>cryoprecipitate.  Contains </a:t>
            </a:r>
            <a:r>
              <a:rPr lang="en-US" altLang="en-US" dirty="0"/>
              <a:t>von Willebrand factor, factor VIII, XIII, fibrinogen, and </a:t>
            </a:r>
            <a:r>
              <a:rPr lang="en-US" altLang="en-US" dirty="0" smtClean="0"/>
              <a:t>fibronectin</a:t>
            </a:r>
          </a:p>
          <a:p>
            <a:pPr>
              <a:lnSpc>
                <a:spcPct val="90000"/>
              </a:lnSpc>
            </a:pPr>
            <a:endParaRPr lang="en-US" altLang="en-US" dirty="0"/>
          </a:p>
          <a:p>
            <a:pPr>
              <a:lnSpc>
                <a:spcPct val="90000"/>
              </a:lnSpc>
            </a:pPr>
            <a:r>
              <a:rPr lang="en-US" altLang="en-US" dirty="0"/>
              <a:t>One unit of cryoprecipitate will increase fibrinogen concentration by </a:t>
            </a:r>
            <a:r>
              <a:rPr lang="en-US" altLang="en-US" dirty="0" smtClean="0"/>
              <a:t>50mg/</a:t>
            </a:r>
            <a:r>
              <a:rPr lang="en-US" altLang="en-US" dirty="0" err="1" smtClean="0"/>
              <a:t>dL</a:t>
            </a:r>
            <a:endParaRPr lang="en-US" altLang="en-US" dirty="0" smtClean="0"/>
          </a:p>
          <a:p>
            <a:pPr>
              <a:lnSpc>
                <a:spcPct val="90000"/>
              </a:lnSpc>
            </a:pPr>
            <a:endParaRPr lang="en-US" altLang="en-US" baseline="30000" dirty="0"/>
          </a:p>
          <a:p>
            <a:pPr>
              <a:lnSpc>
                <a:spcPct val="90000"/>
              </a:lnSpc>
            </a:pPr>
            <a:r>
              <a:rPr lang="en-US" altLang="en-US" b="1" dirty="0" smtClean="0"/>
              <a:t>Indications:</a:t>
            </a:r>
          </a:p>
          <a:p>
            <a:pPr>
              <a:lnSpc>
                <a:spcPct val="90000"/>
              </a:lnSpc>
            </a:pPr>
            <a:endParaRPr lang="en-US" altLang="en-US" b="1" dirty="0"/>
          </a:p>
          <a:p>
            <a:pPr marL="285750" indent="-285750">
              <a:lnSpc>
                <a:spcPct val="90000"/>
              </a:lnSpc>
              <a:buFont typeface="Arial" panose="020B0604020202020204" pitchFamily="34" charset="0"/>
              <a:buChar char="•"/>
            </a:pPr>
            <a:r>
              <a:rPr lang="en-US" altLang="en-US" dirty="0"/>
              <a:t>Patients with von Willebrand’s Dz unresponsive to Desmopressin</a:t>
            </a:r>
          </a:p>
          <a:p>
            <a:pPr marL="285750" indent="-285750">
              <a:lnSpc>
                <a:spcPct val="90000"/>
              </a:lnSpc>
              <a:buFont typeface="Arial" panose="020B0604020202020204" pitchFamily="34" charset="0"/>
              <a:buChar char="•"/>
            </a:pPr>
            <a:r>
              <a:rPr lang="en-US" altLang="en-US" dirty="0"/>
              <a:t>Bleeding patients with vWD</a:t>
            </a:r>
          </a:p>
          <a:p>
            <a:pPr marL="285750" indent="-285750">
              <a:lnSpc>
                <a:spcPct val="90000"/>
              </a:lnSpc>
              <a:buFont typeface="Arial" panose="020B0604020202020204" pitchFamily="34" charset="0"/>
              <a:buChar char="•"/>
            </a:pPr>
            <a:r>
              <a:rPr lang="en-US" altLang="en-US" dirty="0"/>
              <a:t>Bleeding patients with fibrinogen levels &lt; 80-100mg/</a:t>
            </a:r>
            <a:r>
              <a:rPr lang="en-US" altLang="en-US" dirty="0" err="1"/>
              <a:t>dL</a:t>
            </a:r>
            <a:endParaRPr lang="en-US" altLang="en-US" dirty="0"/>
          </a:p>
          <a:p>
            <a:pPr marL="285750" indent="-285750">
              <a:lnSpc>
                <a:spcPct val="90000"/>
              </a:lnSpc>
              <a:buFont typeface="Arial" panose="020B0604020202020204" pitchFamily="34" charset="0"/>
              <a:buChar char="•"/>
            </a:pPr>
            <a:r>
              <a:rPr lang="en-US" altLang="en-US" dirty="0"/>
              <a:t>Hemophilia </a:t>
            </a:r>
            <a:r>
              <a:rPr lang="en-US" altLang="en-US" dirty="0" smtClean="0"/>
              <a:t>A</a:t>
            </a:r>
          </a:p>
          <a:p>
            <a:pPr lvl="1">
              <a:lnSpc>
                <a:spcPct val="90000"/>
              </a:lnSpc>
            </a:pPr>
            <a:endParaRPr lang="en-US" altLang="en-US" dirty="0"/>
          </a:p>
          <a:p>
            <a:pPr>
              <a:lnSpc>
                <a:spcPct val="90000"/>
              </a:lnSpc>
            </a:pPr>
            <a:r>
              <a:rPr lang="en-US" altLang="en-US" dirty="0"/>
              <a:t>Administer rapidly through a </a:t>
            </a:r>
            <a:r>
              <a:rPr lang="en-US" altLang="en-US" dirty="0" smtClean="0"/>
              <a:t>standard blood filter</a:t>
            </a:r>
          </a:p>
          <a:p>
            <a:pPr>
              <a:lnSpc>
                <a:spcPct val="90000"/>
              </a:lnSpc>
            </a:pPr>
            <a:r>
              <a:rPr lang="en-US" altLang="en-US" dirty="0" smtClean="0">
                <a:solidFill>
                  <a:schemeClr val="accent6">
                    <a:lumMod val="60000"/>
                    <a:lumOff val="40000"/>
                  </a:schemeClr>
                </a:solidFill>
              </a:rPr>
              <a:t>ABO compatibility preferred</a:t>
            </a:r>
            <a:endParaRPr lang="en-US" altLang="en-US" dirty="0">
              <a:solidFill>
                <a:schemeClr val="accent6">
                  <a:lumMod val="60000"/>
                  <a:lumOff val="40000"/>
                </a:schemeClr>
              </a:solidFill>
            </a:endParaRPr>
          </a:p>
        </p:txBody>
      </p:sp>
      <p:pic>
        <p:nvPicPr>
          <p:cNvPr id="4" name="Picture 2" descr="Cryoprecipit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288" y="3991926"/>
            <a:ext cx="1719745" cy="1415923"/>
          </a:xfrm>
          <a:prstGeom prst="rect">
            <a:avLst/>
          </a:prstGeom>
          <a:noFill/>
          <a:effectLst>
            <a:glow rad="228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7200" y="6248400"/>
            <a:ext cx="4724400" cy="369332"/>
          </a:xfrm>
          <a:prstGeom prst="rect">
            <a:avLst/>
          </a:prstGeom>
          <a:noFill/>
        </p:spPr>
        <p:txBody>
          <a:bodyPr wrap="square" rtlCol="0">
            <a:spAutoFit/>
          </a:bodyPr>
          <a:lstStyle/>
          <a:p>
            <a:pPr algn="r"/>
            <a:r>
              <a:rPr lang="en-US" b="1" i="1" dirty="0"/>
              <a:t>Fibrinogen is vital to blood clotting.</a:t>
            </a:r>
          </a:p>
        </p:txBody>
      </p:sp>
      <p:sp>
        <p:nvSpPr>
          <p:cNvPr id="6" name="Rectangle 5"/>
          <p:cNvSpPr/>
          <p:nvPr/>
        </p:nvSpPr>
        <p:spPr>
          <a:xfrm>
            <a:off x="7391400" y="2514598"/>
            <a:ext cx="1752600" cy="1477328"/>
          </a:xfrm>
          <a:prstGeom prst="rect">
            <a:avLst/>
          </a:prstGeom>
          <a:solidFill>
            <a:srgbClr val="C00000"/>
          </a:solidFill>
        </p:spPr>
        <p:txBody>
          <a:bodyPr wrap="square">
            <a:spAutoFit/>
          </a:bodyPr>
          <a:lstStyle/>
          <a:p>
            <a:pPr algn="ctr"/>
            <a:r>
              <a:rPr lang="en-US" dirty="0">
                <a:solidFill>
                  <a:schemeClr val="bg1"/>
                </a:solidFill>
              </a:rPr>
              <a:t>Cryo is not stocked at M.H.  It must come up from NIH, Bishop</a:t>
            </a:r>
          </a:p>
        </p:txBody>
      </p:sp>
      <p:sp>
        <p:nvSpPr>
          <p:cNvPr id="8" name="TextBox 7"/>
          <p:cNvSpPr txBox="1"/>
          <p:nvPr/>
        </p:nvSpPr>
        <p:spPr>
          <a:xfrm>
            <a:off x="762000" y="4721662"/>
            <a:ext cx="4876800" cy="646331"/>
          </a:xfrm>
          <a:prstGeom prst="rect">
            <a:avLst/>
          </a:prstGeom>
          <a:noFill/>
        </p:spPr>
        <p:txBody>
          <a:bodyPr wrap="square" rtlCol="0">
            <a:spAutoFit/>
          </a:bodyPr>
          <a:lstStyle/>
          <a:p>
            <a:pPr>
              <a:defRPr/>
            </a:pPr>
            <a:r>
              <a:rPr lang="en-US" dirty="0"/>
              <a:t>Fibrinogen: 150-400 mg/</a:t>
            </a:r>
            <a:r>
              <a:rPr lang="en-US" dirty="0" err="1"/>
              <a:t>dL</a:t>
            </a:r>
            <a:endParaRPr lang="en-US" dirty="0"/>
          </a:p>
          <a:p>
            <a:endParaRPr lang="en-US" dirty="0"/>
          </a:p>
        </p:txBody>
      </p:sp>
      <p:pic>
        <p:nvPicPr>
          <p:cNvPr id="10" name="Picture 2" descr="http://www.chp.ca.gov/images/homepagebanner_right.jpg"/>
          <p:cNvPicPr>
            <a:picLocks noChangeAspect="1" noChangeArrowheads="1"/>
          </p:cNvPicPr>
          <p:nvPr/>
        </p:nvPicPr>
        <p:blipFill rotWithShape="1">
          <a:blip r:embed="rId4">
            <a:extLst>
              <a:ext uri="{28A0092B-C50C-407E-A947-70E740481C1C}">
                <a14:useLocalDpi xmlns:a14="http://schemas.microsoft.com/office/drawing/2010/main" val="0"/>
              </a:ext>
            </a:extLst>
          </a:blip>
          <a:srcRect l="65120" b="-32293"/>
          <a:stretch/>
        </p:blipFill>
        <p:spPr bwMode="auto">
          <a:xfrm>
            <a:off x="7106467" y="4"/>
            <a:ext cx="2037534" cy="1371596"/>
          </a:xfrm>
          <a:prstGeom prst="rect">
            <a:avLst/>
          </a:prstGeom>
          <a:noFill/>
          <a:extLst>
            <a:ext uri="{909E8E84-426E-40DD-AFC4-6F175D3DCCD1}">
              <a14:hiddenFill xmlns:a14="http://schemas.microsoft.com/office/drawing/2010/main">
                <a:solidFill>
                  <a:srgbClr val="FFFFFF"/>
                </a:solidFill>
              </a14:hiddenFill>
            </a:ext>
          </a:extLst>
        </p:spPr>
      </p:pic>
      <p:sp>
        <p:nvSpPr>
          <p:cNvPr id="11" name="Up Arrow 10"/>
          <p:cNvSpPr/>
          <p:nvPr/>
        </p:nvSpPr>
        <p:spPr>
          <a:xfrm>
            <a:off x="8363803" y="1037466"/>
            <a:ext cx="484632" cy="14771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2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1" y="1371600"/>
            <a:ext cx="7620000" cy="646331"/>
          </a:xfrm>
          <a:prstGeom prst="rect">
            <a:avLst/>
          </a:prstGeom>
          <a:solidFill>
            <a:schemeClr val="accent6">
              <a:lumMod val="20000"/>
              <a:lumOff val="80000"/>
            </a:schemeClr>
          </a:solidFill>
          <a:effectLst>
            <a:innerShdw blurRad="63500" dist="50800" dir="2700000">
              <a:prstClr val="black">
                <a:alpha val="50000"/>
              </a:prstClr>
            </a:innerShdw>
          </a:effectLst>
        </p:spPr>
        <p:txBody>
          <a:bodyPr wrap="square" rtlCol="0">
            <a:spAutoFit/>
          </a:bodyPr>
          <a:lstStyle/>
          <a:p>
            <a:r>
              <a:rPr lang="en-US" sz="3600" dirty="0" smtClean="0">
                <a:latin typeface="+mj-lt"/>
              </a:rPr>
              <a:t>What is a Blood Transfusion Reaction?</a:t>
            </a:r>
            <a:endParaRPr lang="en-US" sz="3600" dirty="0">
              <a:latin typeface="+mj-lt"/>
            </a:endParaRPr>
          </a:p>
        </p:txBody>
      </p:sp>
      <p:sp>
        <p:nvSpPr>
          <p:cNvPr id="3" name="TextBox 2"/>
          <p:cNvSpPr txBox="1"/>
          <p:nvPr/>
        </p:nvSpPr>
        <p:spPr>
          <a:xfrm>
            <a:off x="152401" y="2209801"/>
            <a:ext cx="8610600" cy="830997"/>
          </a:xfrm>
          <a:prstGeom prst="rect">
            <a:avLst/>
          </a:prstGeom>
          <a:noFill/>
        </p:spPr>
        <p:txBody>
          <a:bodyPr wrap="square" rtlCol="0">
            <a:spAutoFit/>
          </a:bodyPr>
          <a:lstStyle/>
          <a:p>
            <a:r>
              <a:rPr lang="en-US" sz="2400" b="1" i="1" dirty="0"/>
              <a:t>Any major change in a patient’s </a:t>
            </a:r>
            <a:r>
              <a:rPr lang="en-US" sz="2400" b="1" i="1" dirty="0" smtClean="0"/>
              <a:t>condition </a:t>
            </a:r>
            <a:r>
              <a:rPr lang="en-US" sz="2400" b="1" i="1" dirty="0"/>
              <a:t>during and/or after </a:t>
            </a:r>
            <a:r>
              <a:rPr lang="en-US" sz="2400" b="1" i="1" dirty="0" smtClean="0"/>
              <a:t>a blood </a:t>
            </a:r>
            <a:r>
              <a:rPr lang="en-US" sz="2400" b="1" i="1" dirty="0"/>
              <a:t>product </a:t>
            </a:r>
            <a:r>
              <a:rPr lang="en-US" sz="2400" b="1" i="1" dirty="0" smtClean="0"/>
              <a:t>transfusion. Changes warrant investigation…</a:t>
            </a:r>
            <a:endParaRPr lang="en-US" sz="2400" b="1" i="1" dirty="0"/>
          </a:p>
        </p:txBody>
      </p:sp>
      <p:pic>
        <p:nvPicPr>
          <p:cNvPr id="1026" name="Picture 2" descr="http://oomlaut.com/wp-content/uploads/2013/07/p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0269" y="3733800"/>
            <a:ext cx="2857500" cy="28575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3581400"/>
            <a:ext cx="2590800" cy="523220"/>
          </a:xfrm>
          <a:prstGeom prst="rect">
            <a:avLst/>
          </a:prstGeom>
          <a:noFill/>
        </p:spPr>
        <p:txBody>
          <a:bodyPr wrap="square" lIns="91440" tIns="45720" rIns="91440" bIns="45720">
            <a:spAutoFit/>
          </a:bodyPr>
          <a:lstStyle/>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Fever</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1600200" y="4176712"/>
            <a:ext cx="1905000" cy="523220"/>
          </a:xfrm>
          <a:prstGeom prst="rect">
            <a:avLst/>
          </a:prstGeom>
        </p:spPr>
        <p:txBody>
          <a:bodyPr wrap="squar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Chills</a:t>
            </a:r>
          </a:p>
        </p:txBody>
      </p:sp>
      <p:sp>
        <p:nvSpPr>
          <p:cNvPr id="11" name="Rectangle 10"/>
          <p:cNvSpPr/>
          <p:nvPr/>
        </p:nvSpPr>
        <p:spPr>
          <a:xfrm>
            <a:off x="6045200" y="3577422"/>
            <a:ext cx="2286000" cy="954107"/>
          </a:xfrm>
          <a:prstGeom prst="rect">
            <a:avLst/>
          </a:prstGeom>
        </p:spPr>
        <p:txBody>
          <a:bodyPr>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Chest pain</a:t>
            </a:r>
          </a:p>
        </p:txBody>
      </p:sp>
      <p:sp>
        <p:nvSpPr>
          <p:cNvPr id="13" name="Rectangle 12"/>
          <p:cNvSpPr/>
          <p:nvPr/>
        </p:nvSpPr>
        <p:spPr>
          <a:xfrm>
            <a:off x="742363" y="4788228"/>
            <a:ext cx="2163349" cy="523220"/>
          </a:xfrm>
          <a:prstGeom prst="rect">
            <a:avLst/>
          </a:prstGeom>
        </p:spPr>
        <p:txBody>
          <a:bodyPr wrap="non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Back pain</a:t>
            </a:r>
          </a:p>
        </p:txBody>
      </p:sp>
      <p:sp>
        <p:nvSpPr>
          <p:cNvPr id="16" name="Rectangle 15"/>
          <p:cNvSpPr/>
          <p:nvPr/>
        </p:nvSpPr>
        <p:spPr>
          <a:xfrm>
            <a:off x="4914900" y="3577422"/>
            <a:ext cx="1333500" cy="954107"/>
          </a:xfrm>
          <a:prstGeom prst="rect">
            <a:avLst/>
          </a:prstGeom>
          <a:noFill/>
        </p:spPr>
        <p:txBody>
          <a:bodyPr wrap="square" lIns="91440" tIns="45720" rIns="91440" bIns="45720">
            <a:spAutoFit/>
          </a:bodyPr>
          <a:lstStyle/>
          <a:p>
            <a:pPr algn="ctr"/>
            <a:endPar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HIves</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8" name="Rectangle 17"/>
          <p:cNvSpPr/>
          <p:nvPr/>
        </p:nvSpPr>
        <p:spPr>
          <a:xfrm>
            <a:off x="5967770" y="4788230"/>
            <a:ext cx="3176230" cy="1384995"/>
          </a:xfrm>
          <a:prstGeom prst="rect">
            <a:avLst/>
          </a:prstGeom>
        </p:spPr>
        <p:txBody>
          <a:bodyPr wrap="square">
            <a:spAutoFit/>
          </a:bodyPr>
          <a:lstStyle/>
          <a:p>
            <a:pPr algn="ctr"/>
            <a:r>
              <a:rPr lang="en-US" sz="2800" b="1" cap="all" dirty="0" smtClean="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Tachycardia</a:t>
            </a:r>
          </a:p>
          <a:p>
            <a:pPr algn="ctr"/>
            <a:endPar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endParaRPr>
          </a:p>
          <a:p>
            <a:pPr algn="ctr"/>
            <a:r>
              <a:rPr lang="en-US" sz="2800" b="1" cap="all" dirty="0" smtClean="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Rash</a:t>
            </a:r>
            <a:endPar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endParaRPr>
          </a:p>
        </p:txBody>
      </p:sp>
      <p:sp>
        <p:nvSpPr>
          <p:cNvPr id="20" name="Rectangle 19"/>
          <p:cNvSpPr/>
          <p:nvPr/>
        </p:nvSpPr>
        <p:spPr>
          <a:xfrm>
            <a:off x="285749" y="5637997"/>
            <a:ext cx="2824519" cy="523220"/>
          </a:xfrm>
          <a:prstGeom prst="rect">
            <a:avLst/>
          </a:prstGeom>
        </p:spPr>
        <p:txBody>
          <a:bodyPr wrap="square">
            <a:spAutoFit/>
          </a:bodyPr>
          <a:lstStyle/>
          <a:p>
            <a:pPr lvl="0" algn="ctr"/>
            <a:r>
              <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rPr>
              <a:t>hypotension</a:t>
            </a:r>
          </a:p>
        </p:txBody>
      </p:sp>
      <p:sp>
        <p:nvSpPr>
          <p:cNvPr id="22" name="Rectangle 21"/>
          <p:cNvSpPr/>
          <p:nvPr/>
        </p:nvSpPr>
        <p:spPr>
          <a:xfrm>
            <a:off x="3886200" y="3244334"/>
            <a:ext cx="1008965" cy="523220"/>
          </a:xfrm>
          <a:prstGeom prst="rect">
            <a:avLst/>
          </a:prstGeom>
        </p:spPr>
        <p:txBody>
          <a:bodyPr wrap="square">
            <a:spAutoFit/>
          </a:bodyPr>
          <a:lstStyle/>
          <a:p>
            <a:pPr algn="ct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SOB</a:t>
            </a:r>
            <a:endParaRPr lang="en-US" sz="2800" b="1" cap="all" dirty="0">
              <a:ln w="9000" cmpd="sng">
                <a:solidFill>
                  <a:srgbClr val="808DA9">
                    <a:shade val="50000"/>
                    <a:satMod val="120000"/>
                  </a:srgbClr>
                </a:solidFill>
                <a:prstDash val="solid"/>
              </a:ln>
              <a:gradFill>
                <a:gsLst>
                  <a:gs pos="0">
                    <a:srgbClr val="808DA9">
                      <a:shade val="20000"/>
                      <a:satMod val="245000"/>
                    </a:srgbClr>
                  </a:gs>
                  <a:gs pos="43000">
                    <a:srgbClr val="808DA9">
                      <a:satMod val="255000"/>
                    </a:srgbClr>
                  </a:gs>
                  <a:gs pos="48000">
                    <a:srgbClr val="808DA9">
                      <a:shade val="85000"/>
                      <a:satMod val="255000"/>
                    </a:srgbClr>
                  </a:gs>
                  <a:gs pos="100000">
                    <a:srgbClr val="808DA9">
                      <a:shade val="20000"/>
                      <a:satMod val="245000"/>
                    </a:srgb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8497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4724400" y="2553586"/>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AHTR</a:t>
            </a:r>
            <a:endParaRPr lang="en-US" sz="1400" dirty="0"/>
          </a:p>
        </p:txBody>
      </p:sp>
      <p:sp>
        <p:nvSpPr>
          <p:cNvPr id="4" name="Hexagon 3"/>
          <p:cNvSpPr/>
          <p:nvPr/>
        </p:nvSpPr>
        <p:spPr>
          <a:xfrm>
            <a:off x="7086600" y="2553586"/>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FNHTR</a:t>
            </a:r>
            <a:endParaRPr lang="en-US" sz="1400" dirty="0"/>
          </a:p>
        </p:txBody>
      </p:sp>
      <p:sp>
        <p:nvSpPr>
          <p:cNvPr id="5" name="Hexagon 4"/>
          <p:cNvSpPr/>
          <p:nvPr/>
        </p:nvSpPr>
        <p:spPr>
          <a:xfrm>
            <a:off x="7162800" y="4051005"/>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TRALI</a:t>
            </a:r>
            <a:endParaRPr lang="en-US" sz="1400" dirty="0"/>
          </a:p>
        </p:txBody>
      </p:sp>
      <p:sp>
        <p:nvSpPr>
          <p:cNvPr id="6" name="Hexagon 5"/>
          <p:cNvSpPr/>
          <p:nvPr/>
        </p:nvSpPr>
        <p:spPr>
          <a:xfrm>
            <a:off x="4724400" y="4045689"/>
            <a:ext cx="1378679"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Allergic Reaction</a:t>
            </a:r>
            <a:endParaRPr lang="en-US" sz="1200" dirty="0"/>
          </a:p>
        </p:txBody>
      </p:sp>
      <p:sp>
        <p:nvSpPr>
          <p:cNvPr id="7" name="Hexagon 6"/>
          <p:cNvSpPr/>
          <p:nvPr/>
        </p:nvSpPr>
        <p:spPr>
          <a:xfrm>
            <a:off x="5943600" y="3359889"/>
            <a:ext cx="1371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Anaphylactic Reaction</a:t>
            </a:r>
            <a:endParaRPr lang="en-US" sz="1050" dirty="0"/>
          </a:p>
        </p:txBody>
      </p:sp>
      <p:sp>
        <p:nvSpPr>
          <p:cNvPr id="10" name="TextBox 9"/>
          <p:cNvSpPr txBox="1"/>
          <p:nvPr/>
        </p:nvSpPr>
        <p:spPr>
          <a:xfrm>
            <a:off x="152400" y="6324600"/>
            <a:ext cx="8153400" cy="400110"/>
          </a:xfrm>
          <a:prstGeom prst="rect">
            <a:avLst/>
          </a:prstGeom>
          <a:noFill/>
        </p:spPr>
        <p:txBody>
          <a:bodyPr wrap="square" rtlCol="0">
            <a:spAutoFit/>
          </a:bodyPr>
          <a:lstStyle/>
          <a:p>
            <a:r>
              <a:rPr lang="en-US" sz="2000" dirty="0" smtClean="0">
                <a:latin typeface="+mj-lt"/>
              </a:rPr>
              <a:t>IMMEDIATE IMMUNOLOGIC TRANSFUSION REACTIONS</a:t>
            </a:r>
            <a:endParaRPr lang="en-US" sz="2000" dirty="0">
              <a:latin typeface="+mj-lt"/>
            </a:endParaRPr>
          </a:p>
        </p:txBody>
      </p:sp>
      <p:sp>
        <p:nvSpPr>
          <p:cNvPr id="11" name="TextBox 10"/>
          <p:cNvSpPr txBox="1"/>
          <p:nvPr/>
        </p:nvSpPr>
        <p:spPr>
          <a:xfrm>
            <a:off x="0" y="2209800"/>
            <a:ext cx="4724400" cy="304698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600" b="1" dirty="0" smtClean="0"/>
              <a:t>Acute hemolytic </a:t>
            </a:r>
            <a:r>
              <a:rPr lang="en-US" sz="1600" b="1" dirty="0"/>
              <a:t>t</a:t>
            </a:r>
            <a:r>
              <a:rPr lang="en-US" sz="1600" b="1" dirty="0" smtClean="0"/>
              <a:t>ransfusion reaction (AHTR)  </a:t>
            </a:r>
          </a:p>
          <a:p>
            <a:pPr marL="285750" indent="-285750">
              <a:lnSpc>
                <a:spcPct val="200000"/>
              </a:lnSpc>
              <a:buFont typeface="Arial" panose="020B0604020202020204" pitchFamily="34" charset="0"/>
              <a:buChar char="•"/>
            </a:pPr>
            <a:r>
              <a:rPr lang="en-US" sz="1600" b="1" dirty="0" smtClean="0"/>
              <a:t>Febrile non-hemolytic transfusion reaction (FNHTR)  </a:t>
            </a:r>
          </a:p>
          <a:p>
            <a:pPr marL="285750" indent="-285750">
              <a:lnSpc>
                <a:spcPct val="200000"/>
              </a:lnSpc>
              <a:buFont typeface="Arial" panose="020B0604020202020204" pitchFamily="34" charset="0"/>
              <a:buChar char="•"/>
            </a:pPr>
            <a:r>
              <a:rPr lang="en-US" sz="1600" b="1" dirty="0" smtClean="0"/>
              <a:t>Allergic reaction</a:t>
            </a:r>
          </a:p>
          <a:p>
            <a:pPr marL="285750" indent="-285750">
              <a:lnSpc>
                <a:spcPct val="200000"/>
              </a:lnSpc>
              <a:buFont typeface="Arial" panose="020B0604020202020204" pitchFamily="34" charset="0"/>
              <a:buChar char="•"/>
            </a:pPr>
            <a:r>
              <a:rPr lang="en-US" sz="1600" b="1" dirty="0" smtClean="0"/>
              <a:t>Anaphylactic reaction</a:t>
            </a:r>
          </a:p>
          <a:p>
            <a:pPr marL="285750" indent="-285750">
              <a:lnSpc>
                <a:spcPct val="200000"/>
              </a:lnSpc>
              <a:buFont typeface="Arial" panose="020B0604020202020204" pitchFamily="34" charset="0"/>
              <a:buChar char="•"/>
            </a:pPr>
            <a:r>
              <a:rPr lang="en-US" sz="1600" b="1" dirty="0" smtClean="0"/>
              <a:t>Transfusion related acute lung injury (TRALI)</a:t>
            </a:r>
            <a:endParaRPr lang="en-US" sz="1600" b="1" dirty="0"/>
          </a:p>
        </p:txBody>
      </p:sp>
      <p:sp>
        <p:nvSpPr>
          <p:cNvPr id="13" name="TextBox 12"/>
          <p:cNvSpPr txBox="1"/>
          <p:nvPr/>
        </p:nvSpPr>
        <p:spPr>
          <a:xfrm>
            <a:off x="838200" y="533400"/>
            <a:ext cx="7467600" cy="1077218"/>
          </a:xfrm>
          <a:prstGeom prst="rect">
            <a:avLst/>
          </a:prstGeom>
          <a:solidFill>
            <a:srgbClr val="FFC000"/>
          </a:solidFill>
          <a:effectLst>
            <a:innerShdw blurRad="63500" dist="50800" dir="2700000">
              <a:prstClr val="black">
                <a:alpha val="50000"/>
              </a:prstClr>
            </a:innerShdw>
          </a:effectLst>
        </p:spPr>
        <p:txBody>
          <a:bodyPr wrap="square" rtlCol="0">
            <a:spAutoFit/>
          </a:bodyPr>
          <a:lstStyle/>
          <a:p>
            <a:pPr algn="ctr"/>
            <a:r>
              <a:rPr lang="en-US" sz="3200" b="1" dirty="0" smtClean="0">
                <a:latin typeface="+mj-lt"/>
              </a:rPr>
              <a:t>IMMEDIATE IMMUNOLOGIC </a:t>
            </a:r>
          </a:p>
          <a:p>
            <a:pPr algn="ctr"/>
            <a:r>
              <a:rPr lang="en-US" sz="3200" b="1" dirty="0" smtClean="0">
                <a:latin typeface="+mj-lt"/>
              </a:rPr>
              <a:t>TRANSFUSION REACTIONS</a:t>
            </a:r>
            <a:endParaRPr lang="en-US" sz="3200" b="1" dirty="0">
              <a:latin typeface="+mj-lt"/>
            </a:endParaRPr>
          </a:p>
        </p:txBody>
      </p:sp>
    </p:spTree>
    <p:extLst>
      <p:ext uri="{BB962C8B-B14F-4D97-AF65-F5344CB8AC3E}">
        <p14:creationId xmlns:p14="http://schemas.microsoft.com/office/powerpoint/2010/main" val="5141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8839200" cy="1600200"/>
          </a:xfrm>
        </p:spPr>
        <p:txBody>
          <a:bodyPr>
            <a:normAutofit fontScale="90000"/>
          </a:bodyPr>
          <a:lstStyle/>
          <a:p>
            <a:pPr algn="ctr"/>
            <a:r>
              <a:rPr lang="en-US" dirty="0" smtClean="0"/>
              <a:t>Febrile Non Hemolytic Reactions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87718" y="3962400"/>
            <a:ext cx="1295400" cy="129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 Placeholder 3"/>
          <p:cNvSpPr>
            <a:spLocks noGrp="1"/>
          </p:cNvSpPr>
          <p:nvPr>
            <p:ph type="body" sz="half" idx="2"/>
          </p:nvPr>
        </p:nvSpPr>
        <p:spPr>
          <a:xfrm>
            <a:off x="762001" y="457200"/>
            <a:ext cx="2666999" cy="4953000"/>
          </a:xfrm>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Fever</a:t>
            </a:r>
          </a:p>
          <a:p>
            <a:r>
              <a:rPr lang="en-US" dirty="0" smtClean="0"/>
              <a:t>Chills</a:t>
            </a:r>
          </a:p>
          <a:p>
            <a:r>
              <a:rPr lang="en-US" dirty="0" smtClean="0"/>
              <a:t>Rigors</a:t>
            </a:r>
          </a:p>
          <a:p>
            <a:r>
              <a:rPr lang="en-US" dirty="0" smtClean="0"/>
              <a:t>Mild dyspnea</a:t>
            </a:r>
          </a:p>
          <a:p>
            <a:r>
              <a:rPr lang="en-US" dirty="0" smtClean="0"/>
              <a:t>Anxiety</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39" y="457200"/>
            <a:ext cx="2990861" cy="2631958"/>
          </a:xfrm>
          <a:prstGeom prst="rect">
            <a:avLst/>
          </a:prstGeom>
        </p:spPr>
      </p:pic>
      <p:sp>
        <p:nvSpPr>
          <p:cNvPr id="6" name="TextBox 5"/>
          <p:cNvSpPr txBox="1"/>
          <p:nvPr/>
        </p:nvSpPr>
        <p:spPr>
          <a:xfrm>
            <a:off x="3657600" y="3461266"/>
            <a:ext cx="3916470" cy="1754326"/>
          </a:xfrm>
          <a:prstGeom prst="rect">
            <a:avLst/>
          </a:prstGeom>
          <a:noFill/>
        </p:spPr>
        <p:txBody>
          <a:bodyPr wrap="square" rtlCol="0">
            <a:spAutoFit/>
          </a:bodyPr>
          <a:lstStyle/>
          <a:p>
            <a:endParaRPr lang="en-US" b="1" dirty="0" smtClean="0"/>
          </a:p>
          <a:p>
            <a:endParaRPr lang="en-US" b="1" dirty="0"/>
          </a:p>
          <a:p>
            <a:r>
              <a:rPr lang="en-US" b="1" dirty="0" smtClean="0"/>
              <a:t>Treatment:</a:t>
            </a:r>
            <a:r>
              <a:rPr lang="en-US" dirty="0" smtClean="0"/>
              <a:t>  Treat the symptoms (Tylenol &amp; Demerol).  Pre-medicate with antipyretics and use leukoreduced components in subsequent transfusions</a:t>
            </a:r>
            <a:endParaRPr lang="en-US" dirty="0"/>
          </a:p>
        </p:txBody>
      </p:sp>
      <p:sp>
        <p:nvSpPr>
          <p:cNvPr id="7" name="TextBox 6"/>
          <p:cNvSpPr txBox="1"/>
          <p:nvPr/>
        </p:nvSpPr>
        <p:spPr>
          <a:xfrm>
            <a:off x="3886201" y="990600"/>
            <a:ext cx="4876800" cy="292387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smtClean="0">
                <a:solidFill>
                  <a:srgbClr val="FF0000"/>
                </a:solidFill>
              </a:rPr>
              <a:t>2 degree F </a:t>
            </a:r>
            <a:r>
              <a:rPr lang="en-US" dirty="0" smtClean="0"/>
              <a:t>unexplained rise in baseline temperature during or shortly after the transfusion </a:t>
            </a:r>
          </a:p>
          <a:p>
            <a:pPr marL="285750" indent="-285750">
              <a:spcBef>
                <a:spcPts val="1200"/>
              </a:spcBef>
              <a:buFont typeface="Arial" panose="020B0604020202020204" pitchFamily="34" charset="0"/>
              <a:buChar char="•"/>
            </a:pPr>
            <a:r>
              <a:rPr lang="en-US" dirty="0" smtClean="0"/>
              <a:t>Platelets are often the culprit and leukocytes</a:t>
            </a:r>
          </a:p>
          <a:p>
            <a:pPr marL="285750" indent="-285750">
              <a:spcBef>
                <a:spcPts val="1200"/>
              </a:spcBef>
              <a:buFont typeface="Arial" panose="020B0604020202020204" pitchFamily="34" charset="0"/>
              <a:buChar char="•"/>
            </a:pPr>
            <a:r>
              <a:rPr lang="en-US" dirty="0" smtClean="0"/>
              <a:t>Often </a:t>
            </a:r>
            <a:r>
              <a:rPr lang="en-US" dirty="0"/>
              <a:t>caused by cytokines </a:t>
            </a:r>
            <a:r>
              <a:rPr lang="en-US" dirty="0" smtClean="0"/>
              <a:t>produced during </a:t>
            </a:r>
            <a:r>
              <a:rPr lang="en-US" dirty="0"/>
              <a:t>blood collection and storage </a:t>
            </a:r>
          </a:p>
          <a:p>
            <a:pPr marL="285750" indent="-285750">
              <a:spcBef>
                <a:spcPts val="1200"/>
              </a:spcBef>
              <a:buFont typeface="Arial" panose="020B0604020202020204" pitchFamily="34" charset="0"/>
              <a:buChar char="•"/>
            </a:pPr>
            <a:endParaRPr lang="en-US" dirty="0" smtClean="0"/>
          </a:p>
          <a:p>
            <a:pPr marL="285750" indent="-285750">
              <a:spcBef>
                <a:spcPts val="1200"/>
              </a:spcBef>
              <a:buFont typeface="Arial" panose="020B0604020202020204" pitchFamily="34" charset="0"/>
              <a:buChar char="•"/>
            </a:pPr>
            <a:endParaRPr lang="en-US" dirty="0"/>
          </a:p>
        </p:txBody>
      </p:sp>
      <p:sp>
        <p:nvSpPr>
          <p:cNvPr id="8" name="TextBox 7"/>
          <p:cNvSpPr txBox="1"/>
          <p:nvPr/>
        </p:nvSpPr>
        <p:spPr>
          <a:xfrm>
            <a:off x="3733801" y="609600"/>
            <a:ext cx="3840270" cy="369332"/>
          </a:xfrm>
          <a:prstGeom prst="rect">
            <a:avLst/>
          </a:prstGeom>
          <a:noFill/>
        </p:spPr>
        <p:txBody>
          <a:bodyPr wrap="square" rtlCol="0">
            <a:spAutoFit/>
          </a:bodyPr>
          <a:lstStyle/>
          <a:p>
            <a:r>
              <a:rPr lang="en-US" b="1" dirty="0" smtClean="0"/>
              <a:t>Most common transfusion reaction</a:t>
            </a:r>
            <a:r>
              <a:rPr lang="en-US" dirty="0" smtClean="0"/>
              <a:t>:</a:t>
            </a:r>
            <a:endParaRPr lang="en-US" dirty="0"/>
          </a:p>
        </p:txBody>
      </p:sp>
      <p:sp>
        <p:nvSpPr>
          <p:cNvPr id="9" name="TextBox 8"/>
          <p:cNvSpPr txBox="1"/>
          <p:nvPr/>
        </p:nvSpPr>
        <p:spPr>
          <a:xfrm>
            <a:off x="3657601" y="3276600"/>
            <a:ext cx="5105400" cy="646331"/>
          </a:xfrm>
          <a:prstGeom prst="rect">
            <a:avLst/>
          </a:prstGeom>
          <a:noFill/>
        </p:spPr>
        <p:txBody>
          <a:bodyPr wrap="square" rtlCol="0">
            <a:spAutoFit/>
          </a:bodyPr>
          <a:lstStyle/>
          <a:p>
            <a:r>
              <a:rPr lang="en-US" dirty="0" smtClean="0"/>
              <a:t>**Stop the transfusion.  Rule out sepsis &amp; hemolytic reaction </a:t>
            </a:r>
            <a:endParaRPr lang="en-US" dirty="0"/>
          </a:p>
        </p:txBody>
      </p:sp>
    </p:spTree>
    <p:extLst>
      <p:ext uri="{BB962C8B-B14F-4D97-AF65-F5344CB8AC3E}">
        <p14:creationId xmlns:p14="http://schemas.microsoft.com/office/powerpoint/2010/main" val="39372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Hemolytic Reactions</a:t>
            </a:r>
            <a:endParaRPr lang="en-US"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922361"/>
            <a:ext cx="3048000" cy="4191000"/>
          </a:xfrm>
          <a:prstGeom prst="rect">
            <a:avLst/>
          </a:prstGeom>
          <a:ln>
            <a:noFill/>
          </a:ln>
          <a:effectLst>
            <a:softEdge rad="112500"/>
          </a:effectLst>
        </p:spPr>
      </p:pic>
      <p:sp>
        <p:nvSpPr>
          <p:cNvPr id="6" name="TextBox 5"/>
          <p:cNvSpPr txBox="1"/>
          <p:nvPr/>
        </p:nvSpPr>
        <p:spPr>
          <a:xfrm>
            <a:off x="838200" y="914400"/>
            <a:ext cx="7543800" cy="369332"/>
          </a:xfrm>
          <a:prstGeom prst="rect">
            <a:avLst/>
          </a:prstGeom>
          <a:noFill/>
        </p:spPr>
        <p:txBody>
          <a:bodyPr wrap="square" rtlCol="0">
            <a:spAutoFit/>
          </a:bodyPr>
          <a:lstStyle/>
          <a:p>
            <a:endParaRPr lang="en-US" dirty="0"/>
          </a:p>
        </p:txBody>
      </p:sp>
      <p:pic>
        <p:nvPicPr>
          <p:cNvPr id="8"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2491264"/>
            <a:ext cx="1295400" cy="1295400"/>
          </a:xfrm>
          <a:prstGeom prst="rect">
            <a:avLst/>
          </a:prstGeom>
          <a:ln>
            <a:noFill/>
          </a:ln>
          <a:effectLst>
            <a:softEdge rad="112500"/>
          </a:effectLst>
        </p:spPr>
      </p:pic>
      <p:sp>
        <p:nvSpPr>
          <p:cNvPr id="4" name="TextBox 3"/>
          <p:cNvSpPr txBox="1"/>
          <p:nvPr/>
        </p:nvSpPr>
        <p:spPr>
          <a:xfrm>
            <a:off x="3810000" y="685800"/>
            <a:ext cx="5257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Can occur after only 5-20 mls of blood</a:t>
            </a:r>
          </a:p>
          <a:p>
            <a:pPr marL="285750" indent="-285750">
              <a:buFont typeface="Arial" panose="020B0604020202020204" pitchFamily="34" charset="0"/>
              <a:buChar char="•"/>
            </a:pPr>
            <a:r>
              <a:rPr lang="en-US" dirty="0" smtClean="0">
                <a:solidFill>
                  <a:schemeClr val="accent6">
                    <a:lumMod val="40000"/>
                    <a:lumOff val="60000"/>
                  </a:schemeClr>
                </a:solidFill>
              </a:rPr>
              <a:t>ABO/Rh Mismatch:  Antibodies </a:t>
            </a:r>
            <a:r>
              <a:rPr lang="en-US" dirty="0">
                <a:solidFill>
                  <a:schemeClr val="accent6">
                    <a:lumMod val="40000"/>
                    <a:lumOff val="60000"/>
                  </a:schemeClr>
                </a:solidFill>
              </a:rPr>
              <a:t>in </a:t>
            </a:r>
            <a:r>
              <a:rPr lang="en-US" dirty="0" smtClean="0">
                <a:solidFill>
                  <a:schemeClr val="accent6">
                    <a:lumMod val="40000"/>
                    <a:lumOff val="60000"/>
                  </a:schemeClr>
                </a:solidFill>
              </a:rPr>
              <a:t>recipient’s plasma react against antigens on </a:t>
            </a:r>
            <a:r>
              <a:rPr lang="en-US" dirty="0">
                <a:solidFill>
                  <a:schemeClr val="accent6">
                    <a:lumMod val="40000"/>
                    <a:lumOff val="60000"/>
                  </a:schemeClr>
                </a:solidFill>
              </a:rPr>
              <a:t>donor’s </a:t>
            </a:r>
            <a:r>
              <a:rPr lang="en-US" dirty="0" smtClean="0">
                <a:solidFill>
                  <a:schemeClr val="accent6">
                    <a:lumMod val="40000"/>
                    <a:lumOff val="60000"/>
                  </a:schemeClr>
                </a:solidFill>
              </a:rPr>
              <a:t>RBCs</a:t>
            </a:r>
            <a:endParaRPr lang="en-US" dirty="0">
              <a:solidFill>
                <a:schemeClr val="accent6">
                  <a:lumMod val="40000"/>
                  <a:lumOff val="60000"/>
                </a:schemeClr>
              </a:solidFill>
            </a:endParaRPr>
          </a:p>
          <a:p>
            <a:pPr marL="285750" indent="-285750">
              <a:buFont typeface="Arial" panose="020B0604020202020204" pitchFamily="34" charset="0"/>
              <a:buChar char="•"/>
            </a:pPr>
            <a:r>
              <a:rPr lang="en-US" dirty="0" smtClean="0"/>
              <a:t>Rapid </a:t>
            </a:r>
            <a:r>
              <a:rPr lang="en-US" dirty="0"/>
              <a:t>intravascular </a:t>
            </a:r>
            <a:r>
              <a:rPr lang="en-US" dirty="0" smtClean="0"/>
              <a:t>hemolysis </a:t>
            </a:r>
            <a:r>
              <a:rPr lang="en-US" dirty="0"/>
              <a:t>of donor </a:t>
            </a:r>
            <a:r>
              <a:rPr lang="en-US" dirty="0" smtClean="0"/>
              <a:t>RBCs </a:t>
            </a:r>
            <a:r>
              <a:rPr lang="en-US" dirty="0"/>
              <a:t>-</a:t>
            </a:r>
          </a:p>
          <a:p>
            <a:pPr marL="285750" indent="-285750">
              <a:buFont typeface="Arial" panose="020B0604020202020204" pitchFamily="34" charset="0"/>
              <a:buChar char="•"/>
            </a:pPr>
            <a:r>
              <a:rPr lang="en-US" dirty="0" smtClean="0"/>
              <a:t>Complications: Hemoglobinemia</a:t>
            </a:r>
            <a:r>
              <a:rPr lang="en-US" dirty="0"/>
              <a:t>, </a:t>
            </a:r>
            <a:r>
              <a:rPr lang="en-US" dirty="0" smtClean="0"/>
              <a:t>hemoglobinuria</a:t>
            </a:r>
            <a:r>
              <a:rPr lang="en-US" dirty="0"/>
              <a:t>, DIC, </a:t>
            </a:r>
            <a:r>
              <a:rPr lang="en-US" dirty="0" smtClean="0"/>
              <a:t>renal </a:t>
            </a:r>
            <a:r>
              <a:rPr lang="en-US" dirty="0"/>
              <a:t>failure, and </a:t>
            </a:r>
            <a:r>
              <a:rPr lang="en-US" dirty="0" smtClean="0"/>
              <a:t>cardiovascular </a:t>
            </a:r>
            <a:r>
              <a:rPr lang="en-US" dirty="0"/>
              <a:t>collapse</a:t>
            </a:r>
          </a:p>
        </p:txBody>
      </p:sp>
      <p:sp>
        <p:nvSpPr>
          <p:cNvPr id="7" name="TextBox 6"/>
          <p:cNvSpPr txBox="1"/>
          <p:nvPr/>
        </p:nvSpPr>
        <p:spPr>
          <a:xfrm>
            <a:off x="3962400" y="3048000"/>
            <a:ext cx="5105400" cy="1477328"/>
          </a:xfrm>
          <a:prstGeom prst="rect">
            <a:avLst/>
          </a:prstGeom>
          <a:noFill/>
        </p:spPr>
        <p:txBody>
          <a:bodyPr wrap="square" rtlCol="0">
            <a:spAutoFit/>
          </a:bodyPr>
          <a:lstStyle/>
          <a:p>
            <a:endParaRPr lang="en-US" b="1" dirty="0" smtClean="0"/>
          </a:p>
          <a:p>
            <a:endParaRPr lang="en-US" b="1" dirty="0"/>
          </a:p>
          <a:p>
            <a:endParaRPr lang="en-US" b="1" dirty="0" smtClean="0"/>
          </a:p>
          <a:p>
            <a:r>
              <a:rPr lang="en-US" b="1" dirty="0" smtClean="0"/>
              <a:t>Tx/Support:</a:t>
            </a:r>
            <a:r>
              <a:rPr lang="en-US" dirty="0" smtClean="0"/>
              <a:t>  Fluid/vasopressors/airway/manage </a:t>
            </a:r>
            <a:endParaRPr lang="en-US" dirty="0"/>
          </a:p>
          <a:p>
            <a:r>
              <a:rPr lang="en-US" dirty="0"/>
              <a:t>DIC</a:t>
            </a:r>
          </a:p>
        </p:txBody>
      </p:sp>
      <p:sp>
        <p:nvSpPr>
          <p:cNvPr id="9" name="TextBox 8"/>
          <p:cNvSpPr txBox="1"/>
          <p:nvPr/>
        </p:nvSpPr>
        <p:spPr>
          <a:xfrm>
            <a:off x="838200" y="762000"/>
            <a:ext cx="2667000" cy="338554"/>
          </a:xfrm>
          <a:prstGeom prst="rect">
            <a:avLst/>
          </a:prstGeom>
          <a:noFill/>
        </p:spPr>
        <p:txBody>
          <a:bodyPr wrap="square" rtlCol="0">
            <a:spAutoFit/>
          </a:bodyPr>
          <a:lstStyle/>
          <a:p>
            <a:r>
              <a:rPr lang="en-US" sz="1600" dirty="0"/>
              <a:t>1/77,000 units - </a:t>
            </a:r>
            <a:r>
              <a:rPr lang="en-US" sz="1600" dirty="0" smtClean="0"/>
              <a:t>Clerical </a:t>
            </a:r>
            <a:r>
              <a:rPr lang="en-US" sz="1600" dirty="0"/>
              <a:t>error</a:t>
            </a:r>
          </a:p>
        </p:txBody>
      </p:sp>
    </p:spTree>
    <p:extLst>
      <p:ext uri="{BB962C8B-B14F-4D97-AF65-F5344CB8AC3E}">
        <p14:creationId xmlns:p14="http://schemas.microsoft.com/office/powerpoint/2010/main" val="115700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572000"/>
            <a:ext cx="6324600" cy="1752600"/>
          </a:xfrm>
        </p:spPr>
        <p:txBody>
          <a:bodyPr>
            <a:normAutofit/>
          </a:bodyPr>
          <a:lstStyle/>
          <a:p>
            <a:r>
              <a:rPr lang="en-US" dirty="0" smtClean="0"/>
              <a:t>Allergic/</a:t>
            </a:r>
            <a:br>
              <a:rPr lang="en-US" dirty="0" smtClean="0"/>
            </a:br>
            <a:r>
              <a:rPr lang="en-US" dirty="0" smtClean="0"/>
              <a:t>Anaphylactic Rxs</a:t>
            </a:r>
            <a:endParaRPr lang="en-US" dirty="0"/>
          </a:p>
        </p:txBody>
      </p:sp>
      <p:sp>
        <p:nvSpPr>
          <p:cNvPr id="4" name="Text Placeholder 3"/>
          <p:cNvSpPr>
            <a:spLocks noGrp="1"/>
          </p:cNvSpPr>
          <p:nvPr>
            <p:ph type="body" sz="half" idx="4294967295"/>
          </p:nvPr>
        </p:nvSpPr>
        <p:spPr>
          <a:xfrm>
            <a:off x="0" y="457200"/>
            <a:ext cx="3200400" cy="4724400"/>
          </a:xfrm>
        </p:spPr>
        <p:txBody>
          <a:bodyPr/>
          <a:lstStyle/>
          <a:p>
            <a:endParaRPr lang="en-US" dirty="0" smtClean="0"/>
          </a:p>
          <a:p>
            <a:endParaRPr lang="en-US" dirty="0"/>
          </a:p>
          <a:p>
            <a:endParaRPr lang="en-US" dirty="0" smtClean="0"/>
          </a:p>
          <a:p>
            <a:endParaRPr lang="en-US" dirty="0"/>
          </a:p>
          <a:p>
            <a:endParaRPr lang="en-US" dirty="0" smtClean="0"/>
          </a:p>
          <a:p>
            <a:pPr marL="320040" lvl="1" indent="0">
              <a:buNone/>
            </a:pPr>
            <a:endParaRPr lang="en-US" sz="1600" dirty="0"/>
          </a:p>
        </p:txBody>
      </p:sp>
      <p:pic>
        <p:nvPicPr>
          <p:cNvPr id="3074" name="Picture 2" descr="http://www.riversideonline.com/source/images/image_popup/r7_hiv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37" y="457200"/>
            <a:ext cx="2819399"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3800" y="457200"/>
            <a:ext cx="4648200" cy="1477328"/>
          </a:xfrm>
          <a:prstGeom prst="rect">
            <a:avLst/>
          </a:prstGeom>
          <a:solidFill>
            <a:schemeClr val="accent1">
              <a:lumMod val="40000"/>
              <a:lumOff val="60000"/>
            </a:schemeClr>
          </a:solidFill>
        </p:spPr>
        <p:txBody>
          <a:bodyPr wrap="square" rtlCol="0">
            <a:spAutoFit/>
          </a:bodyPr>
          <a:lstStyle/>
          <a:p>
            <a:r>
              <a:rPr lang="en-US" b="1" dirty="0" smtClean="0"/>
              <a:t>Allergic Reactions</a:t>
            </a:r>
            <a:r>
              <a:rPr lang="en-US" dirty="0" smtClean="0"/>
              <a:t>: Common</a:t>
            </a:r>
            <a:endParaRPr lang="en-US" dirty="0" smtClean="0"/>
          </a:p>
          <a:p>
            <a:pPr marL="742950" lvl="1" indent="-285750">
              <a:buFont typeface="Arial" panose="020B0604020202020204" pitchFamily="34" charset="0"/>
              <a:buChar char="•"/>
            </a:pPr>
            <a:r>
              <a:rPr lang="en-US" dirty="0" smtClean="0"/>
              <a:t>Most classic symptom= Hives</a:t>
            </a:r>
          </a:p>
          <a:p>
            <a:pPr marL="742950" lvl="1" indent="-285750">
              <a:buFont typeface="Arial" panose="020B0604020202020204" pitchFamily="34" charset="0"/>
              <a:buChar char="•"/>
            </a:pPr>
            <a:r>
              <a:rPr lang="en-US" dirty="0" smtClean="0"/>
              <a:t>Itchy skin</a:t>
            </a:r>
          </a:p>
          <a:p>
            <a:pPr marL="742950" lvl="1" indent="-285750">
              <a:buFont typeface="Arial" panose="020B0604020202020204" pitchFamily="34" charset="0"/>
              <a:buChar char="•"/>
            </a:pPr>
            <a:r>
              <a:rPr lang="en-US" dirty="0" smtClean="0"/>
              <a:t>Wheezing</a:t>
            </a:r>
          </a:p>
          <a:p>
            <a:pPr marL="742950" lvl="1" indent="-285750">
              <a:buFont typeface="Arial" panose="020B0604020202020204" pitchFamily="34" charset="0"/>
              <a:buChar char="•"/>
            </a:pPr>
            <a:r>
              <a:rPr lang="en-US" dirty="0" smtClean="0"/>
              <a:t>Swelling of face, lips, throat</a:t>
            </a:r>
          </a:p>
        </p:txBody>
      </p:sp>
      <p:sp>
        <p:nvSpPr>
          <p:cNvPr id="8" name="TextBox 7"/>
          <p:cNvSpPr txBox="1"/>
          <p:nvPr/>
        </p:nvSpPr>
        <p:spPr>
          <a:xfrm>
            <a:off x="3733800" y="2133600"/>
            <a:ext cx="4038600" cy="2585323"/>
          </a:xfrm>
          <a:prstGeom prst="rect">
            <a:avLst/>
          </a:prstGeom>
          <a:solidFill>
            <a:schemeClr val="accent1">
              <a:lumMod val="20000"/>
              <a:lumOff val="80000"/>
            </a:schemeClr>
          </a:solidFill>
        </p:spPr>
        <p:txBody>
          <a:bodyPr wrap="square" rtlCol="0">
            <a:spAutoFit/>
          </a:bodyPr>
          <a:lstStyle/>
          <a:p>
            <a:r>
              <a:rPr lang="en-US" b="1" dirty="0" smtClean="0"/>
              <a:t>Anaphylactic Reactions</a:t>
            </a:r>
            <a:r>
              <a:rPr lang="en-US" dirty="0" smtClean="0"/>
              <a:t>: </a:t>
            </a:r>
            <a:r>
              <a:rPr lang="en-US" dirty="0" smtClean="0"/>
              <a:t>Rare</a:t>
            </a:r>
            <a:endParaRPr lang="en-US" dirty="0" smtClean="0"/>
          </a:p>
          <a:p>
            <a:pPr marL="285750" indent="-285750">
              <a:buFont typeface="Arial" panose="020B0604020202020204" pitchFamily="34" charset="0"/>
              <a:buChar char="•"/>
            </a:pPr>
            <a:r>
              <a:rPr lang="en-US" dirty="0" smtClean="0"/>
              <a:t>Mild cough</a:t>
            </a:r>
          </a:p>
          <a:p>
            <a:pPr marL="285750" indent="-285750">
              <a:buFont typeface="Arial" panose="020B0604020202020204" pitchFamily="34" charset="0"/>
              <a:buChar char="•"/>
            </a:pPr>
            <a:r>
              <a:rPr lang="en-US" dirty="0" smtClean="0"/>
              <a:t>Severe hypotension or shock</a:t>
            </a:r>
          </a:p>
          <a:p>
            <a:pPr marL="285750" indent="-285750">
              <a:buFont typeface="Arial" panose="020B0604020202020204" pitchFamily="34" charset="0"/>
              <a:buChar char="•"/>
            </a:pPr>
            <a:r>
              <a:rPr lang="en-US" dirty="0" smtClean="0"/>
              <a:t>Chills</a:t>
            </a:r>
          </a:p>
          <a:p>
            <a:pPr marL="285750" indent="-285750">
              <a:buFont typeface="Arial" panose="020B0604020202020204" pitchFamily="34" charset="0"/>
              <a:buChar char="•"/>
            </a:pPr>
            <a:r>
              <a:rPr lang="en-US" dirty="0" smtClean="0"/>
              <a:t>Tachycardia</a:t>
            </a:r>
          </a:p>
          <a:p>
            <a:pPr marL="285750" indent="-285750">
              <a:buFont typeface="Arial" panose="020B0604020202020204" pitchFamily="34" charset="0"/>
              <a:buChar char="•"/>
            </a:pPr>
            <a:r>
              <a:rPr lang="en-US" dirty="0" smtClean="0"/>
              <a:t>SOB, bronchospasm, tightness in chest</a:t>
            </a:r>
          </a:p>
          <a:p>
            <a:pPr marL="285750" indent="-285750">
              <a:buFont typeface="Arial" panose="020B0604020202020204" pitchFamily="34" charset="0"/>
              <a:buChar char="•"/>
            </a:pPr>
            <a:r>
              <a:rPr lang="en-US" dirty="0" smtClean="0"/>
              <a:t>N/V/D, abdominal cramps</a:t>
            </a:r>
          </a:p>
          <a:p>
            <a:pPr marL="285750" indent="-285750">
              <a:buFont typeface="Arial" panose="020B0604020202020204" pitchFamily="34" charset="0"/>
              <a:buChar char="•"/>
            </a:pPr>
            <a:r>
              <a:rPr lang="en-US" dirty="0" smtClean="0"/>
              <a:t>Hives, flushed skin</a:t>
            </a:r>
          </a:p>
          <a:p>
            <a:pPr marL="285750" indent="-285750">
              <a:buFont typeface="Arial" panose="020B0604020202020204" pitchFamily="34" charset="0"/>
              <a:buChar char="•"/>
            </a:pPr>
            <a:r>
              <a:rPr lang="en-US" dirty="0" smtClean="0"/>
              <a:t>Anxiety,  ALOC</a:t>
            </a:r>
            <a:endParaRPr lang="en-US" dirty="0"/>
          </a:p>
        </p:txBody>
      </p:sp>
      <p:sp>
        <p:nvSpPr>
          <p:cNvPr id="9" name="TextBox 8"/>
          <p:cNvSpPr txBox="1"/>
          <p:nvPr/>
        </p:nvSpPr>
        <p:spPr>
          <a:xfrm>
            <a:off x="5257800" y="4876800"/>
            <a:ext cx="3733800" cy="1754326"/>
          </a:xfrm>
          <a:prstGeom prst="rect">
            <a:avLst/>
          </a:prstGeom>
          <a:solidFill>
            <a:srgbClr val="EBE600"/>
          </a:solidFill>
        </p:spPr>
        <p:txBody>
          <a:bodyPr wrap="square" rtlCol="0">
            <a:spAutoFit/>
          </a:bodyPr>
          <a:lstStyle/>
          <a:p>
            <a:r>
              <a:rPr lang="en-US" b="1" dirty="0"/>
              <a:t>Treatment:  </a:t>
            </a:r>
          </a:p>
          <a:p>
            <a:pPr marL="742950" lvl="1" indent="-285750">
              <a:buFont typeface="Arial" panose="020B0604020202020204" pitchFamily="34" charset="0"/>
              <a:buChar char="•"/>
            </a:pPr>
            <a:r>
              <a:rPr lang="en-US" b="1" dirty="0"/>
              <a:t>Stop the transfusion</a:t>
            </a:r>
          </a:p>
          <a:p>
            <a:pPr marL="742950" lvl="1" indent="-285750">
              <a:buFont typeface="Arial" panose="020B0604020202020204" pitchFamily="34" charset="0"/>
              <a:buChar char="•"/>
            </a:pPr>
            <a:r>
              <a:rPr lang="en-US" dirty="0" smtClean="0"/>
              <a:t>Oxygen</a:t>
            </a:r>
          </a:p>
          <a:p>
            <a:pPr marL="742950" lvl="1" indent="-285750">
              <a:buFont typeface="Arial" panose="020B0604020202020204" pitchFamily="34" charset="0"/>
              <a:buChar char="•"/>
            </a:pPr>
            <a:r>
              <a:rPr lang="en-US" dirty="0" smtClean="0"/>
              <a:t>Antihistamines </a:t>
            </a:r>
            <a:r>
              <a:rPr lang="en-US" dirty="0"/>
              <a:t>(Benadryl) </a:t>
            </a:r>
          </a:p>
          <a:p>
            <a:pPr marL="742950" lvl="1" indent="-285750">
              <a:buFont typeface="Arial" panose="020B0604020202020204" pitchFamily="34" charset="0"/>
              <a:buChar char="•"/>
            </a:pPr>
            <a:r>
              <a:rPr lang="en-US" dirty="0"/>
              <a:t>Epinephrine and corticosteroids</a:t>
            </a:r>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676400"/>
            <a:ext cx="1295400" cy="1295400"/>
          </a:xfrm>
          <a:prstGeom prst="rect">
            <a:avLst/>
          </a:prstGeom>
          <a:ln>
            <a:noFill/>
          </a:ln>
          <a:effectLst>
            <a:softEdge rad="112500"/>
          </a:effectLst>
        </p:spPr>
      </p:pic>
      <p:sp>
        <p:nvSpPr>
          <p:cNvPr id="11" name="TextBox 10"/>
          <p:cNvSpPr txBox="1"/>
          <p:nvPr/>
        </p:nvSpPr>
        <p:spPr>
          <a:xfrm>
            <a:off x="6324600" y="4114800"/>
            <a:ext cx="2667000" cy="646331"/>
          </a:xfrm>
          <a:prstGeom prst="rect">
            <a:avLst/>
          </a:prstGeom>
          <a:noFill/>
          <a:ln>
            <a:solidFill>
              <a:srgbClr val="FF0000"/>
            </a:solidFill>
          </a:ln>
        </p:spPr>
        <p:txBody>
          <a:bodyPr wrap="square" rtlCol="0">
            <a:spAutoFit/>
          </a:bodyPr>
          <a:lstStyle/>
          <a:p>
            <a:r>
              <a:rPr lang="en-US" sz="1200" dirty="0"/>
              <a:t>These reactions have </a:t>
            </a:r>
            <a:r>
              <a:rPr lang="en-US" sz="1200" dirty="0" smtClean="0"/>
              <a:t>been </a:t>
            </a:r>
            <a:r>
              <a:rPr lang="en-US" sz="1200" dirty="0"/>
              <a:t>reported in IgA-deficient patients who develop antibodies to IgA antibodies.</a:t>
            </a:r>
          </a:p>
        </p:txBody>
      </p:sp>
      <p:sp>
        <p:nvSpPr>
          <p:cNvPr id="12" name="Rounded Rectangle 11"/>
          <p:cNvSpPr/>
          <p:nvPr/>
        </p:nvSpPr>
        <p:spPr>
          <a:xfrm>
            <a:off x="763136" y="3426262"/>
            <a:ext cx="2819400" cy="1011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0040" lvl="1" indent="0">
              <a:buNone/>
            </a:pPr>
            <a:r>
              <a:rPr lang="en-US" sz="1600" dirty="0"/>
              <a:t>Recipient is overly sensitive to the plasma proteins in the blood component</a:t>
            </a:r>
          </a:p>
        </p:txBody>
      </p:sp>
    </p:spTree>
    <p:extLst>
      <p:ext uri="{BB962C8B-B14F-4D97-AF65-F5344CB8AC3E}">
        <p14:creationId xmlns:p14="http://schemas.microsoft.com/office/powerpoint/2010/main" val="258359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686800" cy="1600200"/>
          </a:xfrm>
        </p:spPr>
        <p:txBody>
          <a:bodyPr>
            <a:normAutofit/>
          </a:bodyPr>
          <a:lstStyle/>
          <a:p>
            <a:r>
              <a:rPr lang="en-US" dirty="0" smtClean="0"/>
              <a:t>TACO </a:t>
            </a:r>
            <a:r>
              <a:rPr lang="en-US" sz="2800" dirty="0" smtClean="0">
                <a:latin typeface="+mn-lt"/>
              </a:rPr>
              <a:t>(Transfusion Associated Circulatory Overload)</a:t>
            </a:r>
            <a:endParaRPr lang="en-US" sz="2800" dirty="0"/>
          </a:p>
        </p:txBody>
      </p:sp>
      <p:sp>
        <p:nvSpPr>
          <p:cNvPr id="5" name="Content Placeholder 4"/>
          <p:cNvSpPr>
            <a:spLocks noGrp="1"/>
          </p:cNvSpPr>
          <p:nvPr>
            <p:ph idx="1"/>
          </p:nvPr>
        </p:nvSpPr>
        <p:spPr>
          <a:xfrm>
            <a:off x="3710866" y="457201"/>
            <a:ext cx="4213934" cy="1752599"/>
          </a:xfrm>
        </p:spPr>
        <p:txBody>
          <a:bodyPr>
            <a:noAutofit/>
          </a:bodyPr>
          <a:lstStyle/>
          <a:p>
            <a:pPr marL="0" indent="0">
              <a:buNone/>
            </a:pPr>
            <a:endParaRPr lang="en-US" sz="1800" b="1" dirty="0" smtClean="0"/>
          </a:p>
          <a:p>
            <a:pPr marL="0" indent="0">
              <a:buNone/>
            </a:pPr>
            <a:endParaRPr lang="en-US" sz="1800" b="1" dirty="0"/>
          </a:p>
          <a:p>
            <a:pPr marL="0" indent="0">
              <a:buNone/>
            </a:pPr>
            <a:endParaRPr lang="en-US" sz="1800" b="1" dirty="0" smtClean="0"/>
          </a:p>
          <a:p>
            <a:pPr marL="0" indent="0">
              <a:buNone/>
            </a:pPr>
            <a:r>
              <a:rPr lang="en-US" sz="1800" b="1" dirty="0" smtClean="0"/>
              <a:t>Circulatory system is unable to deal with a sudden increase in blood volume</a:t>
            </a:r>
            <a:endParaRPr lang="en-US" sz="1800" dirty="0" smtClean="0"/>
          </a:p>
          <a:p>
            <a:pPr marL="0" indent="0">
              <a:buNone/>
            </a:pPr>
            <a:endParaRPr lang="en-US" sz="1800" b="1" dirty="0" smtClean="0"/>
          </a:p>
          <a:p>
            <a:pPr marL="0" indent="0">
              <a:buNone/>
            </a:pPr>
            <a:r>
              <a:rPr lang="en-US" sz="1800" b="1" dirty="0" smtClean="0"/>
              <a:t>Risk factors:  </a:t>
            </a:r>
          </a:p>
          <a:p>
            <a:pPr lvl="1"/>
            <a:r>
              <a:rPr lang="en-US" sz="1600" dirty="0" smtClean="0"/>
              <a:t>Cardiac </a:t>
            </a:r>
            <a:r>
              <a:rPr lang="en-US" sz="1600" dirty="0"/>
              <a:t>disease, </a:t>
            </a:r>
            <a:r>
              <a:rPr lang="en-US" sz="1600" dirty="0" smtClean="0"/>
              <a:t>renal disease, elderly, neonates</a:t>
            </a:r>
          </a:p>
          <a:p>
            <a:pPr lvl="1"/>
            <a:r>
              <a:rPr lang="en-US" sz="1600" dirty="0" smtClean="0"/>
              <a:t>Large volumes</a:t>
            </a:r>
          </a:p>
          <a:p>
            <a:pPr lvl="1"/>
            <a:r>
              <a:rPr lang="en-US" sz="1600" dirty="0" smtClean="0"/>
              <a:t>Rapid transfusion</a:t>
            </a:r>
            <a:endParaRPr lang="en-US" sz="1600" dirty="0"/>
          </a:p>
        </p:txBody>
      </p:sp>
      <p:sp>
        <p:nvSpPr>
          <p:cNvPr id="6" name="Text Placeholder 5"/>
          <p:cNvSpPr>
            <a:spLocks noGrp="1"/>
          </p:cNvSpPr>
          <p:nvPr>
            <p:ph type="body" sz="half" idx="2"/>
          </p:nvPr>
        </p:nvSpPr>
        <p:spPr>
          <a:xfrm>
            <a:off x="762001" y="457200"/>
            <a:ext cx="2666999" cy="472440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342900" indent="-342900">
              <a:buFont typeface="Arial" panose="020B0604020202020204" pitchFamily="34" charset="0"/>
              <a:buChar char="•"/>
            </a:pPr>
            <a:r>
              <a:rPr lang="en-US" sz="3300" dirty="0" smtClean="0"/>
              <a:t>T</a:t>
            </a:r>
          </a:p>
          <a:p>
            <a:pPr marL="342900" indent="-342900">
              <a:buFont typeface="Arial" panose="020B0604020202020204" pitchFamily="34" charset="0"/>
              <a:buChar char="•"/>
            </a:pPr>
            <a:endParaRPr lang="en-US" sz="3300" dirty="0"/>
          </a:p>
          <a:p>
            <a:pPr marL="342900" indent="-342900">
              <a:buFont typeface="Arial" panose="020B0604020202020204" pitchFamily="34" charset="0"/>
              <a:buChar char="•"/>
            </a:pPr>
            <a:endParaRPr lang="en-US" sz="3300" dirty="0" smtClean="0"/>
          </a:p>
          <a:p>
            <a:pPr marL="342900" indent="-342900">
              <a:buFont typeface="Arial" panose="020B0604020202020204" pitchFamily="34" charset="0"/>
              <a:buChar char="•"/>
            </a:pPr>
            <a:endParaRPr lang="en-US" sz="3300" dirty="0"/>
          </a:p>
          <a:p>
            <a:pPr marL="342900" indent="-342900">
              <a:buFont typeface="Arial" panose="020B0604020202020204" pitchFamily="34" charset="0"/>
              <a:buChar char="•"/>
            </a:pPr>
            <a:endParaRPr lang="en-US" sz="3300" dirty="0" smtClean="0"/>
          </a:p>
          <a:p>
            <a:pPr marL="342900" indent="-342900">
              <a:buFont typeface="Arial" panose="020B0604020202020204" pitchFamily="34" charset="0"/>
              <a:buChar char="•"/>
            </a:pPr>
            <a:endParaRPr lang="en-US" sz="3300" dirty="0"/>
          </a:p>
          <a:p>
            <a:pPr marL="342900" indent="-342900">
              <a:buFont typeface="Arial" panose="020B0604020202020204" pitchFamily="34" charset="0"/>
              <a:buChar char="•"/>
            </a:pPr>
            <a:endParaRPr lang="en-US" sz="4900" dirty="0" smtClean="0"/>
          </a:p>
          <a:p>
            <a:pPr marL="342900" indent="-342900">
              <a:buFont typeface="Arial" panose="020B0604020202020204" pitchFamily="34" charset="0"/>
              <a:buChar char="•"/>
            </a:pPr>
            <a:endParaRPr lang="en-US" sz="4900" dirty="0"/>
          </a:p>
          <a:p>
            <a:pPr marL="342900" indent="-342900">
              <a:buFont typeface="Arial" panose="020B0604020202020204" pitchFamily="34" charset="0"/>
              <a:buChar char="•"/>
            </a:pPr>
            <a:endParaRPr lang="en-US" sz="4900" dirty="0" smtClean="0"/>
          </a:p>
          <a:p>
            <a:pPr marL="342900" indent="-342900">
              <a:buFont typeface="Arial" panose="020B0604020202020204" pitchFamily="34" charset="0"/>
              <a:buChar char="•"/>
            </a:pPr>
            <a:endParaRPr lang="en-US" sz="4900" dirty="0"/>
          </a:p>
          <a:p>
            <a:pPr marL="342900" indent="-342900">
              <a:buFont typeface="Arial" panose="020B0604020202020204" pitchFamily="34" charset="0"/>
              <a:buChar char="•"/>
            </a:pPr>
            <a:endParaRPr lang="en-US" sz="6400" dirty="0" smtClean="0"/>
          </a:p>
          <a:p>
            <a:pPr marL="342900" indent="-342900">
              <a:buFont typeface="Arial" panose="020B0604020202020204" pitchFamily="34" charset="0"/>
              <a:buChar char="•"/>
            </a:pPr>
            <a:r>
              <a:rPr lang="en-US" sz="6400" dirty="0"/>
              <a:t>T</a:t>
            </a:r>
            <a:r>
              <a:rPr lang="en-US" sz="6400" dirty="0" smtClean="0"/>
              <a:t>achypnea</a:t>
            </a:r>
            <a:endParaRPr lang="en-US" sz="6400" dirty="0"/>
          </a:p>
          <a:p>
            <a:pPr marL="342900" indent="-342900">
              <a:buFont typeface="Arial" panose="020B0604020202020204" pitchFamily="34" charset="0"/>
              <a:buChar char="•"/>
            </a:pPr>
            <a:r>
              <a:rPr lang="en-US" sz="6400" dirty="0" smtClean="0"/>
              <a:t>Orthopnea</a:t>
            </a:r>
          </a:p>
          <a:p>
            <a:pPr marL="342900" indent="-342900">
              <a:buFont typeface="Arial" panose="020B0604020202020204" pitchFamily="34" charset="0"/>
              <a:buChar char="•"/>
            </a:pPr>
            <a:r>
              <a:rPr lang="en-US" sz="6400" dirty="0" smtClean="0"/>
              <a:t>Pulmonary edema</a:t>
            </a:r>
          </a:p>
          <a:p>
            <a:pPr marL="342900" indent="-342900">
              <a:buFont typeface="Arial" panose="020B0604020202020204" pitchFamily="34" charset="0"/>
              <a:buChar char="•"/>
            </a:pPr>
            <a:r>
              <a:rPr lang="en-US" sz="6400" dirty="0" smtClean="0"/>
              <a:t>Cyanosis </a:t>
            </a:r>
          </a:p>
          <a:p>
            <a:pPr marL="342900" indent="-342900">
              <a:buFont typeface="Arial" panose="020B0604020202020204" pitchFamily="34" charset="0"/>
              <a:buChar char="•"/>
            </a:pPr>
            <a:r>
              <a:rPr lang="en-US" sz="6400" b="1" dirty="0"/>
              <a:t>S</a:t>
            </a:r>
            <a:r>
              <a:rPr lang="en-US" sz="6400" b="1" dirty="0" smtClean="0"/>
              <a:t>ystolic hypertension </a:t>
            </a:r>
          </a:p>
          <a:p>
            <a:pPr marL="342900" indent="-342900">
              <a:buFont typeface="Arial" panose="020B0604020202020204" pitchFamily="34" charset="0"/>
              <a:buChar char="•"/>
            </a:pPr>
            <a:r>
              <a:rPr lang="en-US" sz="6400" dirty="0"/>
              <a:t>P</a:t>
            </a:r>
            <a:r>
              <a:rPr lang="en-US" sz="6400" dirty="0" smtClean="0"/>
              <a:t>eripheral edema</a:t>
            </a:r>
          </a:p>
          <a:p>
            <a:pPr marL="342900" indent="-342900">
              <a:buFont typeface="Arial" panose="020B0604020202020204" pitchFamily="34" charset="0"/>
              <a:buChar char="•"/>
            </a:pPr>
            <a:r>
              <a:rPr lang="en-US" sz="6400" dirty="0" smtClean="0"/>
              <a:t>S3 </a:t>
            </a:r>
            <a:r>
              <a:rPr lang="en-US" sz="6400" dirty="0"/>
              <a:t>on </a:t>
            </a:r>
            <a:r>
              <a:rPr lang="en-US" sz="6400" dirty="0" smtClean="0"/>
              <a:t>auscultation</a:t>
            </a:r>
          </a:p>
          <a:p>
            <a:pPr marL="342900" indent="-342900">
              <a:buFont typeface="Arial" panose="020B0604020202020204" pitchFamily="34" charset="0"/>
              <a:buChar char="•"/>
            </a:pPr>
            <a:r>
              <a:rPr lang="en-US" sz="6400" dirty="0"/>
              <a:t>I</a:t>
            </a:r>
            <a:r>
              <a:rPr lang="en-US" sz="6400" dirty="0" smtClean="0"/>
              <a:t>ncreased </a:t>
            </a:r>
            <a:r>
              <a:rPr lang="en-US" sz="6400" dirty="0"/>
              <a:t>jugular </a:t>
            </a:r>
            <a:r>
              <a:rPr lang="en-US" sz="6400" dirty="0" smtClean="0"/>
              <a:t>distention</a:t>
            </a:r>
            <a:endParaRPr lang="en-US" sz="6400" b="1" dirty="0" smtClean="0"/>
          </a:p>
          <a:p>
            <a:pPr marL="342900" indent="-342900">
              <a:buFont typeface="Arial" panose="020B0604020202020204" pitchFamily="34" charset="0"/>
              <a:buChar char="•"/>
            </a:pPr>
            <a:r>
              <a:rPr lang="en-US" sz="6400" b="1" dirty="0" smtClean="0"/>
              <a:t>NO FEVER</a:t>
            </a:r>
          </a:p>
          <a:p>
            <a:endParaRPr lang="en-US" sz="4900" dirty="0"/>
          </a:p>
          <a:p>
            <a:endParaRPr lang="en-US" sz="4900" dirty="0" smtClean="0"/>
          </a:p>
          <a:p>
            <a:endParaRPr lang="en-US" sz="4900" dirty="0"/>
          </a:p>
        </p:txBody>
      </p:sp>
      <p:pic>
        <p:nvPicPr>
          <p:cNvPr id="7" name="Picture 6" descr="old pati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
            <a:ext cx="2667000" cy="2077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733800" y="3276600"/>
            <a:ext cx="4572000" cy="1354217"/>
          </a:xfrm>
          <a:prstGeom prst="rect">
            <a:avLst/>
          </a:prstGeom>
          <a:noFill/>
        </p:spPr>
        <p:txBody>
          <a:bodyPr wrap="square" rtlCol="0">
            <a:spAutoFit/>
          </a:bodyPr>
          <a:lstStyle/>
          <a:p>
            <a:r>
              <a:rPr lang="en-US" b="1" dirty="0" smtClean="0"/>
              <a:t>Treatment:</a:t>
            </a:r>
          </a:p>
          <a:p>
            <a:pPr marL="742950" lvl="1" indent="-285750">
              <a:buFont typeface="Arial" panose="020B0604020202020204" pitchFamily="34" charset="0"/>
              <a:buChar char="•"/>
            </a:pPr>
            <a:r>
              <a:rPr lang="en-US" sz="1600" dirty="0" smtClean="0"/>
              <a:t>Slow down the transfusion </a:t>
            </a:r>
          </a:p>
          <a:p>
            <a:pPr marL="742950" lvl="1" indent="-285750">
              <a:buFont typeface="Arial" panose="020B0604020202020204" pitchFamily="34" charset="0"/>
              <a:buChar char="•"/>
            </a:pPr>
            <a:r>
              <a:rPr lang="en-US" sz="1600" dirty="0" smtClean="0"/>
              <a:t>Lasix between units</a:t>
            </a:r>
            <a:endParaRPr lang="en-US" sz="1600" dirty="0"/>
          </a:p>
          <a:p>
            <a:pPr marL="742950" lvl="1" indent="-285750">
              <a:buFont typeface="Arial" panose="020B0604020202020204" pitchFamily="34" charset="0"/>
              <a:buChar char="•"/>
            </a:pPr>
            <a:r>
              <a:rPr lang="en-US" sz="1600" dirty="0" smtClean="0"/>
              <a:t>Oxygen &amp; mechanical ventilation, </a:t>
            </a:r>
            <a:r>
              <a:rPr lang="en-US" sz="1600" dirty="0"/>
              <a:t>if </a:t>
            </a:r>
            <a:r>
              <a:rPr lang="en-US" sz="1600" dirty="0" smtClean="0"/>
              <a:t>necessary</a:t>
            </a:r>
            <a:endParaRPr lang="en-US" sz="1600" dirty="0"/>
          </a:p>
        </p:txBody>
      </p:sp>
    </p:spTree>
    <p:extLst>
      <p:ext uri="{BB962C8B-B14F-4D97-AF65-F5344CB8AC3E}">
        <p14:creationId xmlns:p14="http://schemas.microsoft.com/office/powerpoint/2010/main" val="58272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TRALI </a:t>
            </a:r>
            <a:r>
              <a:rPr lang="en-US" sz="2000" b="1" dirty="0" smtClean="0">
                <a:latin typeface="+mn-lt"/>
              </a:rPr>
              <a:t>(Transfusion Related </a:t>
            </a:r>
            <a:r>
              <a:rPr lang="en-US" sz="2000" b="1" dirty="0">
                <a:latin typeface="+mn-lt"/>
              </a:rPr>
              <a:t>A</a:t>
            </a:r>
            <a:r>
              <a:rPr lang="en-US" sz="2000" b="1" dirty="0" smtClean="0">
                <a:latin typeface="+mn-lt"/>
              </a:rPr>
              <a:t>cute </a:t>
            </a:r>
            <a:r>
              <a:rPr lang="en-US" sz="2000" b="1" dirty="0">
                <a:latin typeface="+mn-lt"/>
              </a:rPr>
              <a:t>L</a:t>
            </a:r>
            <a:r>
              <a:rPr lang="en-US" sz="2000" b="1" dirty="0" smtClean="0">
                <a:latin typeface="+mn-lt"/>
              </a:rPr>
              <a:t>ung </a:t>
            </a:r>
            <a:r>
              <a:rPr lang="en-US" sz="2000" b="1" dirty="0">
                <a:latin typeface="+mn-lt"/>
              </a:rPr>
              <a:t>I</a:t>
            </a:r>
            <a:r>
              <a:rPr lang="en-US" sz="2000" b="1" dirty="0" smtClean="0">
                <a:latin typeface="+mn-lt"/>
              </a:rPr>
              <a:t>njury)</a:t>
            </a:r>
            <a:endParaRPr lang="en-US" sz="2000" b="1" dirty="0"/>
          </a:p>
        </p:txBody>
      </p:sp>
      <p:sp>
        <p:nvSpPr>
          <p:cNvPr id="6" name="Content Placeholder 5"/>
          <p:cNvSpPr>
            <a:spLocks noGrp="1"/>
          </p:cNvSpPr>
          <p:nvPr>
            <p:ph sz="half" idx="1"/>
          </p:nvPr>
        </p:nvSpPr>
        <p:spPr>
          <a:xfrm>
            <a:off x="762000" y="381000"/>
            <a:ext cx="3771900" cy="1828799"/>
          </a:xfrm>
          <a:solidFill>
            <a:srgbClr val="FFC000"/>
          </a:solidFill>
        </p:spPr>
        <p:txBody>
          <a:bodyPr>
            <a:noAutofit/>
          </a:bodyPr>
          <a:lstStyle/>
          <a:p>
            <a:pPr marL="0" indent="0">
              <a:buNone/>
            </a:pPr>
            <a:endParaRPr lang="en-US" sz="1400" b="1" dirty="0" smtClean="0"/>
          </a:p>
          <a:p>
            <a:pPr marL="0" indent="0">
              <a:buNone/>
            </a:pPr>
            <a:r>
              <a:rPr lang="en-US" sz="1400" b="1" dirty="0" smtClean="0"/>
              <a:t>TRALI</a:t>
            </a:r>
            <a:r>
              <a:rPr lang="en-US" sz="1200" dirty="0" smtClean="0"/>
              <a:t>:  Caused by inflammatory immune response</a:t>
            </a:r>
          </a:p>
          <a:p>
            <a:r>
              <a:rPr lang="en-US" sz="1200" dirty="0"/>
              <a:t>Uncommon, but can be fatal</a:t>
            </a:r>
          </a:p>
          <a:p>
            <a:r>
              <a:rPr lang="en-US" sz="1200" dirty="0" smtClean="0"/>
              <a:t>WBC antibodies in donor’s blood react against recipient's WBCs.</a:t>
            </a:r>
          </a:p>
          <a:p>
            <a:r>
              <a:rPr lang="en-US" sz="1200" dirty="0" smtClean="0"/>
              <a:t>WBCs clump in pulmonary capillaries &amp; cause lung damage</a:t>
            </a:r>
          </a:p>
          <a:p>
            <a:r>
              <a:rPr lang="en-US" sz="1200" dirty="0" smtClean="0"/>
              <a:t>Primarily FFP, but can occur with all types of blood products</a:t>
            </a:r>
          </a:p>
          <a:p>
            <a:endParaRPr lang="en-US" sz="1400" dirty="0" smtClean="0"/>
          </a:p>
        </p:txBody>
      </p:sp>
      <p:sp>
        <p:nvSpPr>
          <p:cNvPr id="7" name="Content Placeholder 6"/>
          <p:cNvSpPr>
            <a:spLocks noGrp="1"/>
          </p:cNvSpPr>
          <p:nvPr>
            <p:ph sz="half" idx="2"/>
          </p:nvPr>
        </p:nvSpPr>
        <p:spPr>
          <a:xfrm>
            <a:off x="4533900" y="381000"/>
            <a:ext cx="3771900" cy="1828800"/>
          </a:xfrm>
          <a:solidFill>
            <a:srgbClr val="EBE600"/>
          </a:solidFill>
        </p:spPr>
        <p:txBody>
          <a:bodyPr>
            <a:normAutofit/>
          </a:bodyPr>
          <a:lstStyle/>
          <a:p>
            <a:pPr marL="0" indent="0">
              <a:buNone/>
            </a:pPr>
            <a:r>
              <a:rPr lang="en-US" sz="1400" b="1" dirty="0" smtClean="0"/>
              <a:t>Onset:</a:t>
            </a:r>
            <a:r>
              <a:rPr lang="en-US" sz="1400" dirty="0" smtClean="0"/>
              <a:t>  During or within 6 hours after transfusion</a:t>
            </a:r>
          </a:p>
          <a:p>
            <a:pPr marL="0" indent="0">
              <a:buNone/>
            </a:pPr>
            <a:r>
              <a:rPr lang="en-US" sz="1400" b="1" dirty="0" smtClean="0"/>
              <a:t>Symptoms</a:t>
            </a:r>
            <a:r>
              <a:rPr lang="en-US" sz="1400" dirty="0" smtClean="0"/>
              <a:t>:</a:t>
            </a:r>
          </a:p>
          <a:p>
            <a:r>
              <a:rPr lang="en-US" sz="1400" dirty="0" smtClean="0"/>
              <a:t>Acute onset hypoxemia</a:t>
            </a:r>
          </a:p>
          <a:p>
            <a:r>
              <a:rPr lang="en-US" sz="1400" dirty="0" smtClean="0"/>
              <a:t>Non-cardiogenic pulmonary edema</a:t>
            </a:r>
          </a:p>
          <a:p>
            <a:r>
              <a:rPr lang="en-US" sz="1400" b="1" dirty="0" smtClean="0"/>
              <a:t>Fever,</a:t>
            </a:r>
            <a:r>
              <a:rPr lang="en-US" sz="1400" dirty="0" smtClean="0"/>
              <a:t> tachycardia &amp; </a:t>
            </a:r>
            <a:r>
              <a:rPr lang="en-US" sz="1400" b="1" dirty="0" smtClean="0"/>
              <a:t>hypotension</a:t>
            </a:r>
            <a:endParaRPr lang="en-US" sz="1400" b="1" dirty="0"/>
          </a:p>
        </p:txBody>
      </p:sp>
      <p:pic>
        <p:nvPicPr>
          <p:cNvPr id="2050" name="Picture 2" descr="http://upload.wikimedia.org/wikipedia/commons/7/73/Transfusion-related_acute_lung_injury_chest_X-ra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7543800" cy="2667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000" y="2209800"/>
            <a:ext cx="7543800" cy="923330"/>
          </a:xfrm>
          <a:prstGeom prst="rect">
            <a:avLst/>
          </a:prstGeom>
          <a:solidFill>
            <a:srgbClr val="C00000"/>
          </a:solidFill>
        </p:spPr>
        <p:txBody>
          <a:bodyPr wrap="square" rtlCol="0">
            <a:spAutoFit/>
          </a:bodyPr>
          <a:lstStyle/>
          <a:p>
            <a:r>
              <a:rPr lang="en-US" dirty="0" smtClean="0">
                <a:solidFill>
                  <a:schemeClr val="bg1"/>
                </a:solidFill>
              </a:rPr>
              <a:t>Treatment:</a:t>
            </a:r>
            <a:r>
              <a:rPr lang="en-US" dirty="0" smtClean="0"/>
              <a:t>  </a:t>
            </a:r>
            <a:r>
              <a:rPr lang="en-US" dirty="0" smtClean="0">
                <a:solidFill>
                  <a:schemeClr val="bg1"/>
                </a:solidFill>
              </a:rPr>
              <a:t>Stop the transfusion.  Aggressive respiratory support, often mechanical ventilation &amp; diuretics.   Prevention: Leukocyte reduction </a:t>
            </a:r>
            <a:r>
              <a:rPr lang="en-US" dirty="0">
                <a:solidFill>
                  <a:schemeClr val="bg1"/>
                </a:solidFill>
              </a:rPr>
              <a:t>&amp; </a:t>
            </a:r>
            <a:r>
              <a:rPr lang="en-US" dirty="0" smtClean="0">
                <a:solidFill>
                  <a:schemeClr val="bg1"/>
                </a:solidFill>
              </a:rPr>
              <a:t>avoid </a:t>
            </a:r>
            <a:r>
              <a:rPr lang="en-US" dirty="0">
                <a:solidFill>
                  <a:schemeClr val="bg1"/>
                </a:solidFill>
              </a:rPr>
              <a:t>multiparous plasma donors</a:t>
            </a:r>
          </a:p>
        </p:txBody>
      </p:sp>
      <p:sp>
        <p:nvSpPr>
          <p:cNvPr id="10" name="TextBox 9"/>
          <p:cNvSpPr txBox="1"/>
          <p:nvPr/>
        </p:nvSpPr>
        <p:spPr>
          <a:xfrm>
            <a:off x="5334000" y="4724400"/>
            <a:ext cx="2667000" cy="646331"/>
          </a:xfrm>
          <a:prstGeom prst="rect">
            <a:avLst/>
          </a:prstGeom>
          <a:noFill/>
        </p:spPr>
        <p:txBody>
          <a:bodyPr wrap="square" rtlCol="0">
            <a:spAutoFit/>
          </a:bodyPr>
          <a:lstStyle/>
          <a:p>
            <a:r>
              <a:rPr lang="en-US" b="1" dirty="0" smtClean="0"/>
              <a:t>CXR usually improves within 96 hours</a:t>
            </a:r>
            <a:endParaRPr lang="en-US" b="1" dirty="0"/>
          </a:p>
        </p:txBody>
      </p:sp>
      <p:sp>
        <p:nvSpPr>
          <p:cNvPr id="11" name="TextBox 10"/>
          <p:cNvSpPr txBox="1"/>
          <p:nvPr/>
        </p:nvSpPr>
        <p:spPr>
          <a:xfrm>
            <a:off x="762000" y="6248400"/>
            <a:ext cx="7848600" cy="369332"/>
          </a:xfrm>
          <a:prstGeom prst="rect">
            <a:avLst/>
          </a:prstGeom>
          <a:noFill/>
        </p:spPr>
        <p:txBody>
          <a:bodyPr wrap="square" rtlCol="0">
            <a:spAutoFit/>
          </a:bodyPr>
          <a:lstStyle/>
          <a:p>
            <a:r>
              <a:rPr lang="en-US" b="1" dirty="0" smtClean="0"/>
              <a:t>Immediate immunologic transfusion reaction</a:t>
            </a:r>
            <a:endParaRPr lang="en-US" b="1" dirty="0"/>
          </a:p>
        </p:txBody>
      </p:sp>
      <p:pic>
        <p:nvPicPr>
          <p:cNvPr id="3" name="Picture 2" descr="http://cdn.palsolidarity.org/wp-content/uploads/legacy/IMGP25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5336540"/>
            <a:ext cx="1981200" cy="1485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2280940"/>
            <a:ext cx="609600" cy="781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10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00811358"/>
              </p:ext>
            </p:extLst>
          </p:nvPr>
        </p:nvGraphicFramePr>
        <p:xfrm>
          <a:off x="1447800" y="1655029"/>
          <a:ext cx="61722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62000" y="381000"/>
            <a:ext cx="7543800" cy="1323439"/>
          </a:xfrm>
          <a:prstGeom prst="rect">
            <a:avLst/>
          </a:prstGeom>
          <a:solidFill>
            <a:srgbClr val="FFC000"/>
          </a:solidFill>
        </p:spPr>
        <p:txBody>
          <a:bodyPr wrap="square" rtlCol="0">
            <a:spAutoFit/>
          </a:bodyPr>
          <a:lstStyle/>
          <a:p>
            <a:pPr algn="ctr"/>
            <a:r>
              <a:rPr lang="en-US" sz="4000" dirty="0" smtClean="0">
                <a:latin typeface="+mj-lt"/>
              </a:rPr>
              <a:t>DELAYED IMMUNOLOGIC TRANSFUSION REACTIONS</a:t>
            </a:r>
            <a:endParaRPr lang="en-US" sz="4000" dirty="0">
              <a:latin typeface="+mj-lt"/>
            </a:endParaRPr>
          </a:p>
        </p:txBody>
      </p:sp>
      <p:sp>
        <p:nvSpPr>
          <p:cNvPr id="5" name="TextBox 4"/>
          <p:cNvSpPr txBox="1"/>
          <p:nvPr/>
        </p:nvSpPr>
        <p:spPr>
          <a:xfrm>
            <a:off x="228600" y="4953000"/>
            <a:ext cx="838691" cy="369332"/>
          </a:xfrm>
          <a:prstGeom prst="rect">
            <a:avLst/>
          </a:prstGeom>
          <a:noFill/>
        </p:spPr>
        <p:txBody>
          <a:bodyPr wrap="none" rtlCol="0">
            <a:spAutoFit/>
          </a:bodyPr>
          <a:lstStyle/>
          <a:p>
            <a:r>
              <a:rPr lang="en-US" b="1" dirty="0" smtClean="0"/>
              <a:t>RARE</a:t>
            </a:r>
            <a:endParaRPr lang="en-US" b="1" dirty="0"/>
          </a:p>
        </p:txBody>
      </p:sp>
      <p:sp>
        <p:nvSpPr>
          <p:cNvPr id="6" name="Right Arrow 5"/>
          <p:cNvSpPr/>
          <p:nvPr/>
        </p:nvSpPr>
        <p:spPr>
          <a:xfrm>
            <a:off x="1067291" y="4895350"/>
            <a:ext cx="609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8305799" y="4648200"/>
            <a:ext cx="838199" cy="369332"/>
          </a:xfrm>
          <a:prstGeom prst="rect">
            <a:avLst/>
          </a:prstGeom>
          <a:noFill/>
        </p:spPr>
        <p:txBody>
          <a:bodyPr wrap="square" rtlCol="0">
            <a:spAutoFit/>
          </a:bodyPr>
          <a:lstStyle/>
          <a:p>
            <a:r>
              <a:rPr lang="en-US" b="1" dirty="0" smtClean="0"/>
              <a:t>RARE</a:t>
            </a:r>
            <a:endParaRPr lang="en-US" b="1" dirty="0"/>
          </a:p>
        </p:txBody>
      </p:sp>
      <p:sp>
        <p:nvSpPr>
          <p:cNvPr id="8" name="Left Arrow 7"/>
          <p:cNvSpPr/>
          <p:nvPr/>
        </p:nvSpPr>
        <p:spPr>
          <a:xfrm>
            <a:off x="7620000" y="4648200"/>
            <a:ext cx="685800"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828800" y="5322332"/>
            <a:ext cx="2286000" cy="369332"/>
          </a:xfrm>
          <a:prstGeom prst="rect">
            <a:avLst/>
          </a:prstGeom>
          <a:noFill/>
        </p:spPr>
        <p:txBody>
          <a:bodyPr wrap="square" rtlCol="0">
            <a:spAutoFit/>
          </a:bodyPr>
          <a:lstStyle/>
          <a:p>
            <a:pPr algn="ctr"/>
            <a:r>
              <a:rPr lang="en-US" b="1" dirty="0" smtClean="0"/>
              <a:t>7-10 days </a:t>
            </a:r>
            <a:endParaRPr lang="en-US" b="1" dirty="0"/>
          </a:p>
        </p:txBody>
      </p:sp>
      <p:sp>
        <p:nvSpPr>
          <p:cNvPr id="12" name="TextBox 11"/>
          <p:cNvSpPr txBox="1"/>
          <p:nvPr/>
        </p:nvSpPr>
        <p:spPr>
          <a:xfrm>
            <a:off x="1828800" y="3276600"/>
            <a:ext cx="1981200" cy="369332"/>
          </a:xfrm>
          <a:prstGeom prst="rect">
            <a:avLst/>
          </a:prstGeom>
          <a:noFill/>
        </p:spPr>
        <p:txBody>
          <a:bodyPr wrap="square" rtlCol="0">
            <a:spAutoFit/>
          </a:bodyPr>
          <a:lstStyle/>
          <a:p>
            <a:pPr algn="ctr"/>
            <a:r>
              <a:rPr lang="en-US" dirty="0" smtClean="0">
                <a:solidFill>
                  <a:schemeClr val="bg1"/>
                </a:solidFill>
              </a:rPr>
              <a:t>   2-14 days</a:t>
            </a:r>
            <a:endParaRPr lang="en-US" dirty="0">
              <a:solidFill>
                <a:schemeClr val="bg1"/>
              </a:solidFill>
            </a:endParaRPr>
          </a:p>
        </p:txBody>
      </p:sp>
      <p:sp>
        <p:nvSpPr>
          <p:cNvPr id="13" name="TextBox 12"/>
          <p:cNvSpPr txBox="1"/>
          <p:nvPr/>
        </p:nvSpPr>
        <p:spPr>
          <a:xfrm>
            <a:off x="4800600" y="5017532"/>
            <a:ext cx="3162300" cy="646331"/>
          </a:xfrm>
          <a:prstGeom prst="rect">
            <a:avLst/>
          </a:prstGeom>
          <a:noFill/>
        </p:spPr>
        <p:txBody>
          <a:bodyPr wrap="square" rtlCol="0">
            <a:spAutoFit/>
          </a:bodyPr>
          <a:lstStyle/>
          <a:p>
            <a:endParaRPr lang="en-US" dirty="0" smtClean="0"/>
          </a:p>
          <a:p>
            <a:r>
              <a:rPr lang="en-US" b="1" dirty="0" smtClean="0"/>
              <a:t>First week-Several weeks</a:t>
            </a:r>
            <a:endParaRPr lang="en-US" b="1" dirty="0"/>
          </a:p>
        </p:txBody>
      </p:sp>
      <p:pic>
        <p:nvPicPr>
          <p:cNvPr id="3074" name="Picture 2" descr="mont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20885" y="390100"/>
            <a:ext cx="1823113" cy="131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9234866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371600" y="762000"/>
            <a:ext cx="6400800" cy="461665"/>
          </a:xfrm>
          <a:prstGeom prst="rect">
            <a:avLst/>
          </a:prstGeom>
          <a:noFill/>
        </p:spPr>
        <p:txBody>
          <a:bodyPr wrap="square" rtlCol="0">
            <a:spAutoFit/>
          </a:bodyPr>
          <a:lstStyle/>
          <a:p>
            <a:r>
              <a:rPr lang="en-US" sz="2400" dirty="0" smtClean="0">
                <a:latin typeface="+mj-lt"/>
              </a:rPr>
              <a:t>NON-IMMUNOLOGIC TRANSFUSION COMPLICATIONS</a:t>
            </a:r>
            <a:endParaRPr lang="en-US" sz="2400" dirty="0">
              <a:latin typeface="+mj-lt"/>
            </a:endParaRPr>
          </a:p>
        </p:txBody>
      </p:sp>
    </p:spTree>
    <p:extLst>
      <p:ext uri="{BB962C8B-B14F-4D97-AF65-F5344CB8AC3E}">
        <p14:creationId xmlns:p14="http://schemas.microsoft.com/office/powerpoint/2010/main" val="81017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7543800" cy="381000"/>
          </a:xfrm>
        </p:spPr>
        <p:txBody>
          <a:bodyPr anchor="t">
            <a:noAutofit/>
          </a:bodyPr>
          <a:lstStyle/>
          <a:p>
            <a:r>
              <a:rPr lang="en-US" sz="1800" dirty="0" smtClean="0"/>
              <a:t>At the end of the lecture, the participate will BE ABLE to:</a:t>
            </a:r>
            <a:br>
              <a:rPr lang="en-US" sz="1800" dirty="0" smtClean="0"/>
            </a:br>
            <a:endParaRPr lang="en-US" sz="1800" dirty="0"/>
          </a:p>
        </p:txBody>
      </p:sp>
      <p:sp>
        <p:nvSpPr>
          <p:cNvPr id="3" name="Text Placeholder 2"/>
          <p:cNvSpPr>
            <a:spLocks noGrp="1"/>
          </p:cNvSpPr>
          <p:nvPr>
            <p:ph type="body" idx="1"/>
          </p:nvPr>
        </p:nvSpPr>
        <p:spPr>
          <a:xfrm>
            <a:off x="304800" y="4114800"/>
            <a:ext cx="8153400" cy="2057400"/>
          </a:xfrm>
        </p:spPr>
        <p:txBody>
          <a:bodyPr anchor="ctr">
            <a:noAutofit/>
          </a:bodyPr>
          <a:lstStyle/>
          <a:p>
            <a:pPr lvl="1"/>
            <a:endParaRPr lang="en-US" dirty="0" smtClean="0">
              <a:solidFill>
                <a:schemeClr val="tx1"/>
              </a:solidFill>
            </a:endParaRPr>
          </a:p>
          <a:p>
            <a:pPr marL="1085850" lvl="2" indent="-171450">
              <a:spcBef>
                <a:spcPts val="600"/>
              </a:spcBef>
              <a:spcAft>
                <a:spcPts val="600"/>
              </a:spcAft>
              <a:buFont typeface="Arial" panose="020B0604020202020204" pitchFamily="34" charset="0"/>
              <a:buChar char="•"/>
            </a:pPr>
            <a:r>
              <a:rPr lang="en-US" dirty="0" smtClean="0">
                <a:solidFill>
                  <a:schemeClr val="tx1"/>
                </a:solidFill>
              </a:rPr>
              <a:t>Identify various types of blood and blood products and the reasons for their administration to a patient</a:t>
            </a:r>
          </a:p>
          <a:p>
            <a:pPr marL="1085850" lvl="2" indent="-171450">
              <a:spcBef>
                <a:spcPts val="600"/>
              </a:spcBef>
              <a:spcAft>
                <a:spcPts val="600"/>
              </a:spcAft>
              <a:buFont typeface="Arial" panose="020B0604020202020204" pitchFamily="34" charset="0"/>
              <a:buChar char="•"/>
            </a:pPr>
            <a:r>
              <a:rPr lang="en-US" dirty="0" smtClean="0">
                <a:solidFill>
                  <a:schemeClr val="tx1"/>
                </a:solidFill>
              </a:rPr>
              <a:t>Identify the risks of blood transfusion</a:t>
            </a:r>
          </a:p>
          <a:p>
            <a:pPr marL="1085850" lvl="2" indent="-171450">
              <a:spcBef>
                <a:spcPts val="600"/>
              </a:spcBef>
              <a:spcAft>
                <a:spcPts val="600"/>
              </a:spcAft>
              <a:buFont typeface="Arial" panose="020B0604020202020204" pitchFamily="34" charset="0"/>
              <a:buChar char="•"/>
            </a:pPr>
            <a:r>
              <a:rPr lang="en-US" dirty="0" smtClean="0">
                <a:solidFill>
                  <a:schemeClr val="tx1"/>
                </a:solidFill>
              </a:rPr>
              <a:t>Identify the essential steps necessary in the safe administration of blood and blood products to a patient</a:t>
            </a:r>
          </a:p>
          <a:p>
            <a:pPr marL="1085850" lvl="2" indent="-171450">
              <a:spcBef>
                <a:spcPts val="600"/>
              </a:spcBef>
              <a:spcAft>
                <a:spcPts val="600"/>
              </a:spcAft>
              <a:buFont typeface="Arial" panose="020B0604020202020204" pitchFamily="34" charset="0"/>
              <a:buChar char="•"/>
            </a:pPr>
            <a:r>
              <a:rPr lang="en-US" dirty="0" smtClean="0">
                <a:solidFill>
                  <a:schemeClr val="tx1"/>
                </a:solidFill>
              </a:rPr>
              <a:t>Discuss </a:t>
            </a:r>
            <a:r>
              <a:rPr lang="en-US" dirty="0">
                <a:solidFill>
                  <a:schemeClr val="tx1"/>
                </a:solidFill>
              </a:rPr>
              <a:t>nursing interventions for the patient with a transfusion </a:t>
            </a:r>
            <a:r>
              <a:rPr lang="en-US" dirty="0" smtClean="0">
                <a:solidFill>
                  <a:schemeClr val="tx1"/>
                </a:solidFill>
              </a:rPr>
              <a:t>reaction</a:t>
            </a:r>
          </a:p>
          <a:p>
            <a:pPr marL="1085850" lvl="2" indent="-171450">
              <a:spcBef>
                <a:spcPts val="600"/>
              </a:spcBef>
              <a:spcAft>
                <a:spcPts val="600"/>
              </a:spcAft>
              <a:buFont typeface="Arial" panose="020B0604020202020204" pitchFamily="34" charset="0"/>
              <a:buChar char="•"/>
            </a:pPr>
            <a:r>
              <a:rPr lang="en-US" dirty="0" smtClean="0">
                <a:solidFill>
                  <a:schemeClr val="tx1"/>
                </a:solidFill>
              </a:rPr>
              <a:t>State indications for initiating the massive blood transfusion protocol and set up the Ranger blood warmer to correct hypothermia</a:t>
            </a:r>
            <a:endParaRPr lang="en-US" dirty="0">
              <a:solidFill>
                <a:schemeClr val="tx1"/>
              </a:solidFill>
            </a:endParaRPr>
          </a:p>
          <a:p>
            <a:pPr marL="171450" indent="-171450">
              <a:spcBef>
                <a:spcPts val="600"/>
              </a:spcBef>
              <a:spcAft>
                <a:spcPts val="600"/>
              </a:spcAft>
              <a:buFont typeface="Arial" panose="020B0604020202020204" pitchFamily="34" charset="0"/>
              <a:buChar char="•"/>
            </a:pPr>
            <a:endParaRPr lang="en-US" sz="2000" dirty="0" smtClean="0">
              <a:solidFill>
                <a:schemeClr val="tx1"/>
              </a:solidFill>
            </a:endParaRPr>
          </a:p>
          <a:p>
            <a:pPr marL="171450" indent="-171450">
              <a:spcBef>
                <a:spcPts val="600"/>
              </a:spcBef>
              <a:spcAft>
                <a:spcPts val="600"/>
              </a:spcAft>
              <a:buFont typeface="Arial" panose="020B0604020202020204" pitchFamily="34" charset="0"/>
              <a:buChar char="•"/>
            </a:pPr>
            <a:endParaRPr lang="en-US" sz="2000" dirty="0">
              <a:solidFill>
                <a:schemeClr val="tx1"/>
              </a:solidFill>
            </a:endParaRPr>
          </a:p>
        </p:txBody>
      </p:sp>
      <p:sp>
        <p:nvSpPr>
          <p:cNvPr id="4" name="TextBox 3"/>
          <p:cNvSpPr txBox="1"/>
          <p:nvPr/>
        </p:nvSpPr>
        <p:spPr>
          <a:xfrm>
            <a:off x="762000" y="2057401"/>
            <a:ext cx="5851511" cy="1015663"/>
          </a:xfrm>
          <a:prstGeom prst="rect">
            <a:avLst/>
          </a:prstGeom>
          <a:noFill/>
        </p:spPr>
        <p:txBody>
          <a:bodyPr wrap="square" rtlCol="0">
            <a:spAutoFit/>
          </a:bodyPr>
          <a:lstStyle/>
          <a:p>
            <a:r>
              <a:rPr lang="en-US" sz="6000" dirty="0" smtClean="0">
                <a:latin typeface="+mj-lt"/>
              </a:rPr>
              <a:t>Objectives:</a:t>
            </a:r>
            <a:endParaRPr lang="en-US" sz="6000" dirty="0">
              <a:latin typeface="+mj-lt"/>
            </a:endParaRPr>
          </a:p>
        </p:txBody>
      </p:sp>
      <p:pic>
        <p:nvPicPr>
          <p:cNvPr id="4098" name="Picture 2" descr="Red ce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1191976"/>
            <a:ext cx="1066800" cy="16606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Cryoprecipit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0000">
            <a:off x="575966" y="586293"/>
            <a:ext cx="1387732" cy="11425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Platelet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73355" y="337874"/>
            <a:ext cx="914400" cy="13240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4724400" y="914400"/>
            <a:ext cx="1072569" cy="1430092"/>
          </a:xfrm>
          <a:prstGeom prst="rect">
            <a:avLst/>
          </a:prstGeom>
          <a:ln>
            <a:noFill/>
          </a:ln>
          <a:effectLst>
            <a:softEdge rad="112500"/>
          </a:effectLst>
        </p:spPr>
      </p:pic>
    </p:spTree>
    <p:extLst>
      <p:ext uri="{BB962C8B-B14F-4D97-AF65-F5344CB8AC3E}">
        <p14:creationId xmlns:p14="http://schemas.microsoft.com/office/powerpoint/2010/main" val="327083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066800"/>
            <a:ext cx="8382000" cy="830997"/>
          </a:xfrm>
          <a:prstGeom prst="rect">
            <a:avLst/>
          </a:prstGeom>
          <a:noFill/>
        </p:spPr>
        <p:txBody>
          <a:bodyPr wrap="square" rtlCol="0">
            <a:spAutoFit/>
          </a:bodyPr>
          <a:lstStyle/>
          <a:p>
            <a:r>
              <a:rPr lang="en-US" sz="4800" dirty="0" smtClean="0">
                <a:latin typeface="+mj-lt"/>
              </a:rPr>
              <a:t>Transfusion Preparation:</a:t>
            </a:r>
            <a:endParaRPr lang="en-US" sz="4800" dirty="0">
              <a:latin typeface="+mj-lt"/>
            </a:endParaRPr>
          </a:p>
        </p:txBody>
      </p:sp>
      <p:sp>
        <p:nvSpPr>
          <p:cNvPr id="6" name="TextBox 5"/>
          <p:cNvSpPr txBox="1"/>
          <p:nvPr/>
        </p:nvSpPr>
        <p:spPr>
          <a:xfrm>
            <a:off x="228600" y="5791200"/>
            <a:ext cx="8795712" cy="369332"/>
          </a:xfrm>
          <a:prstGeom prst="rect">
            <a:avLst/>
          </a:prstGeom>
          <a:noFill/>
        </p:spPr>
        <p:txBody>
          <a:bodyPr wrap="square" rtlCol="0">
            <a:spAutoFit/>
          </a:bodyPr>
          <a:lstStyle/>
          <a:p>
            <a:pPr algn="ctr"/>
            <a:r>
              <a:rPr lang="en-US" sz="1600" b="1" dirty="0" smtClean="0"/>
              <a:t>Blood and blood components may not be returned to the Blood Bank after 30 minutes of issue</a:t>
            </a:r>
            <a:r>
              <a:rPr lang="en-US" b="1" dirty="0" smtClean="0"/>
              <a:t>.</a:t>
            </a:r>
            <a:endParaRPr lang="en-US" b="1" dirty="0"/>
          </a:p>
        </p:txBody>
      </p:sp>
      <p:pic>
        <p:nvPicPr>
          <p:cNvPr id="1026" name="Picture 2" descr="View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
            <a:ext cx="1066800" cy="11131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 y="1897797"/>
            <a:ext cx="7467600" cy="38934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US" altLang="en-US" dirty="0">
                <a:solidFill>
                  <a:schemeClr val="tx1"/>
                </a:solidFill>
              </a:rPr>
              <a:t>Order Type and Cross, if not previously ordered</a:t>
            </a:r>
          </a:p>
          <a:p>
            <a:pPr marL="742950" lvl="1" indent="-285750">
              <a:buFont typeface="Arial" panose="020B0604020202020204" pitchFamily="34" charset="0"/>
              <a:buChar char="•"/>
            </a:pPr>
            <a:r>
              <a:rPr lang="en-US" altLang="en-US" dirty="0">
                <a:solidFill>
                  <a:schemeClr val="tx1"/>
                </a:solidFill>
              </a:rPr>
              <a:t>Verify doctor’s order , type of blood component, special requests, </a:t>
            </a:r>
          </a:p>
          <a:p>
            <a:pPr marL="742950" lvl="1" indent="-6350"/>
            <a:r>
              <a:rPr lang="en-US" altLang="en-US" dirty="0">
                <a:solidFill>
                  <a:schemeClr val="tx1"/>
                </a:solidFill>
              </a:rPr>
              <a:t>	length of time </a:t>
            </a:r>
            <a:r>
              <a:rPr lang="en-US" altLang="en-US" dirty="0" smtClean="0">
                <a:solidFill>
                  <a:schemeClr val="tx1"/>
                </a:solidFill>
              </a:rPr>
              <a:t>for </a:t>
            </a:r>
            <a:r>
              <a:rPr lang="en-US" altLang="en-US" dirty="0">
                <a:solidFill>
                  <a:schemeClr val="tx1"/>
                </a:solidFill>
              </a:rPr>
              <a:t>transfusion</a:t>
            </a:r>
          </a:p>
          <a:p>
            <a:pPr marL="742950" lvl="1" indent="-285750">
              <a:buFont typeface="Arial" panose="020B0604020202020204" pitchFamily="34" charset="0"/>
              <a:buChar char="•"/>
            </a:pPr>
            <a:r>
              <a:rPr lang="en-US" altLang="en-US" dirty="0">
                <a:solidFill>
                  <a:schemeClr val="tx1"/>
                </a:solidFill>
              </a:rPr>
              <a:t>Obtain informed consent  (Forms Fast)</a:t>
            </a:r>
          </a:p>
          <a:p>
            <a:pPr marL="742950" lvl="1" indent="-285750">
              <a:buFont typeface="Arial" panose="020B0604020202020204" pitchFamily="34" charset="0"/>
              <a:buChar char="•"/>
            </a:pPr>
            <a:r>
              <a:rPr lang="en-US" altLang="en-US" dirty="0">
                <a:solidFill>
                  <a:schemeClr val="tx1"/>
                </a:solidFill>
              </a:rPr>
              <a:t>Provide pre-transfusion education</a:t>
            </a:r>
            <a:endParaRPr lang="en-US" dirty="0">
              <a:solidFill>
                <a:schemeClr val="tx1"/>
              </a:solidFill>
            </a:endParaRPr>
          </a:p>
          <a:p>
            <a:pPr marL="742950" lvl="1" indent="-285750">
              <a:buFont typeface="Arial" panose="020B0604020202020204" pitchFamily="34" charset="0"/>
              <a:buChar char="•"/>
            </a:pPr>
            <a:r>
              <a:rPr lang="en-US" altLang="en-US" dirty="0">
                <a:solidFill>
                  <a:schemeClr val="tx1"/>
                </a:solidFill>
              </a:rPr>
              <a:t>Pre-medicate with Tylenol and Benadryl, if ordered </a:t>
            </a:r>
          </a:p>
          <a:p>
            <a:pPr marL="742950" lvl="1" indent="-285750">
              <a:buFont typeface="Arial" panose="020B0604020202020204" pitchFamily="34" charset="0"/>
              <a:buChar char="•"/>
            </a:pPr>
            <a:r>
              <a:rPr lang="en-US" altLang="en-US" dirty="0">
                <a:solidFill>
                  <a:schemeClr val="tx1"/>
                </a:solidFill>
              </a:rPr>
              <a:t>Assemble equipment- NS and Y-Blood filter </a:t>
            </a:r>
            <a:r>
              <a:rPr lang="en-US" altLang="en-US" dirty="0" smtClean="0">
                <a:solidFill>
                  <a:schemeClr val="tx1"/>
                </a:solidFill>
              </a:rPr>
              <a:t>tubing (170-260 microns)</a:t>
            </a:r>
            <a:endParaRPr lang="en-US" altLang="en-US" dirty="0">
              <a:solidFill>
                <a:schemeClr val="tx1"/>
              </a:solidFill>
            </a:endParaRPr>
          </a:p>
          <a:p>
            <a:pPr marL="742950" lvl="1" indent="-285750">
              <a:buFont typeface="Arial" panose="020B0604020202020204" pitchFamily="34" charset="0"/>
              <a:buChar char="•"/>
            </a:pPr>
            <a:r>
              <a:rPr lang="en-US" altLang="en-US" dirty="0">
                <a:solidFill>
                  <a:schemeClr val="tx1"/>
                </a:solidFill>
              </a:rPr>
              <a:t>Ensure a functional IV site </a:t>
            </a:r>
          </a:p>
          <a:p>
            <a:pPr marL="742950" lvl="1" indent="-285750">
              <a:buFont typeface="Arial" panose="020B0604020202020204" pitchFamily="34" charset="0"/>
              <a:buChar char="•"/>
            </a:pPr>
            <a:r>
              <a:rPr lang="en-US" altLang="en-US" dirty="0">
                <a:solidFill>
                  <a:schemeClr val="tx1"/>
                </a:solidFill>
              </a:rPr>
              <a:t>Obtain the blood from blood bank- Bring pt.’s identification label to lab</a:t>
            </a:r>
          </a:p>
          <a:p>
            <a:pPr marL="742950" lvl="1" indent="-285750">
              <a:buFont typeface="Arial" panose="020B0604020202020204" pitchFamily="34" charset="0"/>
              <a:buChar char="•"/>
            </a:pPr>
            <a:r>
              <a:rPr lang="en-US" altLang="en-US" dirty="0">
                <a:solidFill>
                  <a:schemeClr val="tx1"/>
                </a:solidFill>
              </a:rPr>
              <a:t>Preform baseline vital signs, patient’s history &amp; physical assessment </a:t>
            </a:r>
          </a:p>
          <a:p>
            <a:pPr marL="742950" lvl="1" indent="-285750">
              <a:buFont typeface="Arial" panose="020B0604020202020204" pitchFamily="34" charset="0"/>
              <a:buChar char="•"/>
            </a:pPr>
            <a:r>
              <a:rPr lang="en-US" altLang="en-US" dirty="0">
                <a:solidFill>
                  <a:schemeClr val="tx1"/>
                </a:solidFill>
              </a:rPr>
              <a:t>Blood and blood components may be warmed only via approved blood warming infusion devices per hospital policy</a:t>
            </a:r>
          </a:p>
        </p:txBody>
      </p:sp>
    </p:spTree>
    <p:extLst>
      <p:ext uri="{BB962C8B-B14F-4D97-AF65-F5344CB8AC3E}">
        <p14:creationId xmlns:p14="http://schemas.microsoft.com/office/powerpoint/2010/main" val="213771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Blood Transfusion Administration</a:t>
            </a:r>
            <a:endParaRPr lang="en-US" cap="none" dirty="0"/>
          </a:p>
        </p:txBody>
      </p:sp>
      <p:sp>
        <p:nvSpPr>
          <p:cNvPr id="3" name="Text Placeholder 2"/>
          <p:cNvSpPr>
            <a:spLocks noGrp="1"/>
          </p:cNvSpPr>
          <p:nvPr>
            <p:ph type="body" idx="1"/>
          </p:nvPr>
        </p:nvSpPr>
        <p:spPr>
          <a:xfrm>
            <a:off x="685800" y="4953000"/>
            <a:ext cx="5105400" cy="1524000"/>
          </a:xfrm>
        </p:spPr>
        <p:txBody>
          <a:bodyPr>
            <a:normAutofit fontScale="32500" lnSpcReduction="20000"/>
          </a:bodyPr>
          <a:lstStyle/>
          <a:p>
            <a:pPr marL="457200" indent="-457200">
              <a:buFont typeface="Arial" panose="020B0604020202020204" pitchFamily="34" charset="0"/>
              <a:buChar char="•"/>
            </a:pPr>
            <a:r>
              <a:rPr lang="en-US" altLang="en-US" sz="3700" b="1" dirty="0" smtClean="0"/>
              <a:t>Start transfusion slowly</a:t>
            </a:r>
            <a:r>
              <a:rPr lang="en-US" altLang="en-US" sz="3700" dirty="0" smtClean="0"/>
              <a:t>: 25mls over first 15 minutes (100mls/hr.)</a:t>
            </a:r>
            <a:endParaRPr lang="en-US" altLang="en-US" sz="3700" dirty="0"/>
          </a:p>
          <a:p>
            <a:pPr marL="457200" indent="-457200">
              <a:buFont typeface="Arial" panose="020B0604020202020204" pitchFamily="34" charset="0"/>
              <a:buChar char="•"/>
            </a:pPr>
            <a:r>
              <a:rPr lang="en-US" altLang="en-US" sz="3700" b="1" dirty="0" smtClean="0"/>
              <a:t>Watch closely. Stay </a:t>
            </a:r>
            <a:r>
              <a:rPr lang="en-US" altLang="en-US" sz="3700" b="1" dirty="0"/>
              <a:t>with </a:t>
            </a:r>
            <a:r>
              <a:rPr lang="en-US" altLang="en-US" sz="3700" b="1" dirty="0" smtClean="0"/>
              <a:t>the patient </a:t>
            </a:r>
            <a:r>
              <a:rPr lang="en-US" altLang="en-US" sz="3700" b="1" dirty="0"/>
              <a:t>for </a:t>
            </a:r>
            <a:r>
              <a:rPr lang="en-US" altLang="en-US" sz="3700" b="1" dirty="0" smtClean="0"/>
              <a:t>the first 15 minutes of the transfusion</a:t>
            </a:r>
          </a:p>
          <a:p>
            <a:pPr marL="457200" indent="-457200">
              <a:buFont typeface="Arial" panose="020B0604020202020204" pitchFamily="34" charset="0"/>
              <a:buChar char="•"/>
            </a:pPr>
            <a:r>
              <a:rPr lang="en-US" altLang="en-US" sz="3700" dirty="0" smtClean="0"/>
              <a:t>If no reaction is noted, increase rate per patient tolerance</a:t>
            </a:r>
            <a:endParaRPr lang="en-US" altLang="en-US" sz="3700" dirty="0"/>
          </a:p>
          <a:p>
            <a:pPr marL="457200" indent="-457200">
              <a:buFont typeface="Arial" panose="020B0604020202020204" pitchFamily="34" charset="0"/>
              <a:buChar char="•"/>
            </a:pPr>
            <a:r>
              <a:rPr lang="en-US" altLang="en-US" sz="3700" dirty="0"/>
              <a:t>Take </a:t>
            </a:r>
            <a:r>
              <a:rPr lang="en-US" altLang="en-US" sz="3700" dirty="0" smtClean="0"/>
              <a:t>&amp; </a:t>
            </a:r>
            <a:r>
              <a:rPr lang="en-US" altLang="en-US" sz="3700" b="1" dirty="0" smtClean="0"/>
              <a:t>document vital </a:t>
            </a:r>
            <a:r>
              <a:rPr lang="en-US" altLang="en-US" sz="3700" b="1" dirty="0"/>
              <a:t>signs</a:t>
            </a:r>
            <a:r>
              <a:rPr lang="en-US" altLang="en-US" sz="3700" dirty="0"/>
              <a:t> </a:t>
            </a:r>
            <a:r>
              <a:rPr lang="en-US" altLang="en-US" sz="3700" dirty="0" smtClean="0"/>
              <a:t>pre-transfusion, at 15 minutes, 30 minutes, 1 hour,  2 hours , 1 hour post transfusion, and as necessary</a:t>
            </a:r>
            <a:endParaRPr lang="en-US" altLang="en-US" sz="3700" dirty="0"/>
          </a:p>
          <a:p>
            <a:pPr marL="457200" indent="-457200">
              <a:buFont typeface="Arial" panose="020B0604020202020204" pitchFamily="34" charset="0"/>
              <a:buChar char="•"/>
            </a:pPr>
            <a:r>
              <a:rPr lang="en-US" altLang="en-US" sz="3700" b="1" dirty="0"/>
              <a:t>Document patient tolerance</a:t>
            </a:r>
          </a:p>
          <a:p>
            <a:endParaRPr lang="en-US" dirty="0"/>
          </a:p>
        </p:txBody>
      </p:sp>
      <p:pic>
        <p:nvPicPr>
          <p:cNvPr id="8" name="Picture 7" descr="40_016"/>
          <p:cNvPicPr>
            <a:picLocks noChangeAspect="1" noChangeArrowheads="1"/>
          </p:cNvPicPr>
          <p:nvPr/>
        </p:nvPicPr>
        <p:blipFill rotWithShape="1">
          <a:blip r:embed="rId3">
            <a:extLst>
              <a:ext uri="{28A0092B-C50C-407E-A947-70E740481C1C}">
                <a14:useLocalDpi xmlns:a14="http://schemas.microsoft.com/office/drawing/2010/main" val="0"/>
              </a:ext>
            </a:extLst>
          </a:blip>
          <a:srcRect l="4113" t="2876" r="2338" b="15868"/>
          <a:stretch/>
        </p:blipFill>
        <p:spPr bwMode="auto">
          <a:xfrm>
            <a:off x="894735" y="462116"/>
            <a:ext cx="2851356" cy="22909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3124201" y="1433052"/>
            <a:ext cx="5562600" cy="369332"/>
          </a:xfrm>
          <a:prstGeom prst="rect">
            <a:avLst/>
          </a:prstGeom>
          <a:noFill/>
        </p:spPr>
        <p:txBody>
          <a:bodyPr wrap="square" rtlCol="0">
            <a:spAutoFit/>
          </a:bodyPr>
          <a:lstStyle/>
          <a:p>
            <a:r>
              <a:rPr lang="en-US" dirty="0" smtClean="0"/>
              <a:t>“A blood transfusion is a human tissue transplant” </a:t>
            </a:r>
            <a:endParaRPr lang="en-US" dirty="0"/>
          </a:p>
        </p:txBody>
      </p:sp>
      <p:sp>
        <p:nvSpPr>
          <p:cNvPr id="5" name="Rectangle 4"/>
          <p:cNvSpPr/>
          <p:nvPr/>
        </p:nvSpPr>
        <p:spPr>
          <a:xfrm>
            <a:off x="5736771" y="3200400"/>
            <a:ext cx="2547258" cy="2819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1200" dirty="0" smtClean="0"/>
              <a:t>Blood must be hung or returned to blood bank within </a:t>
            </a:r>
            <a:r>
              <a:rPr lang="en-US" sz="1200" b="1" dirty="0" smtClean="0"/>
              <a:t>30 minutes </a:t>
            </a:r>
            <a:r>
              <a:rPr lang="en-US" sz="1200" dirty="0" smtClean="0"/>
              <a:t>of issue</a:t>
            </a:r>
          </a:p>
          <a:p>
            <a:pPr marL="285750" indent="-285750">
              <a:buFont typeface="Arial" panose="020B0604020202020204" pitchFamily="34" charset="0"/>
              <a:buChar char="•"/>
            </a:pPr>
            <a:r>
              <a:rPr lang="en-US" sz="1200" b="1" dirty="0" smtClean="0"/>
              <a:t>Transfusion must be completed within four hours</a:t>
            </a:r>
          </a:p>
          <a:p>
            <a:pPr marL="285750" indent="-285750">
              <a:buFont typeface="Arial" panose="020B0604020202020204" pitchFamily="34" charset="0"/>
              <a:buChar char="•"/>
            </a:pPr>
            <a:r>
              <a:rPr lang="en-US" sz="1200" dirty="0" smtClean="0"/>
              <a:t>Nothing other than </a:t>
            </a:r>
            <a:r>
              <a:rPr lang="en-US" sz="1200" b="1" dirty="0" smtClean="0"/>
              <a:t>0.9% NS </a:t>
            </a:r>
            <a:r>
              <a:rPr lang="en-US" sz="1200" dirty="0" smtClean="0"/>
              <a:t>may be added to blood</a:t>
            </a:r>
          </a:p>
          <a:p>
            <a:pPr marL="285750" indent="-285750">
              <a:buFont typeface="Arial" panose="020B0604020202020204" pitchFamily="34" charset="0"/>
              <a:buChar char="•"/>
            </a:pPr>
            <a:r>
              <a:rPr lang="en-US" sz="1200" dirty="0" smtClean="0"/>
              <a:t>No medications may be added to IV or blood unit</a:t>
            </a:r>
          </a:p>
          <a:p>
            <a:pPr marL="285750" indent="-285750">
              <a:buFont typeface="Arial" panose="020B0604020202020204" pitchFamily="34" charset="0"/>
              <a:buChar char="•"/>
            </a:pPr>
            <a:r>
              <a:rPr lang="en-US" sz="1200" dirty="0" smtClean="0"/>
              <a:t>Do not piggyback blood into another IV line</a:t>
            </a:r>
          </a:p>
          <a:p>
            <a:pPr marL="285750" indent="-285750">
              <a:buFont typeface="Arial" panose="020B0604020202020204" pitchFamily="34" charset="0"/>
              <a:buChar char="•"/>
            </a:pPr>
            <a:r>
              <a:rPr lang="en-US" sz="1200" dirty="0" smtClean="0"/>
              <a:t>Blood administration tubing may be used for </a:t>
            </a:r>
            <a:r>
              <a:rPr lang="en-US" sz="1200" b="1" dirty="0" smtClean="0"/>
              <a:t>two units</a:t>
            </a:r>
            <a:r>
              <a:rPr lang="en-US" sz="1200" dirty="0" smtClean="0"/>
              <a:t> or up to 4 hrs.</a:t>
            </a:r>
            <a:endParaRPr lang="en-US" sz="1200" dirty="0"/>
          </a:p>
        </p:txBody>
      </p:sp>
    </p:spTree>
    <p:extLst>
      <p:ext uri="{BB962C8B-B14F-4D97-AF65-F5344CB8AC3E}">
        <p14:creationId xmlns:p14="http://schemas.microsoft.com/office/powerpoint/2010/main" val="52295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4724400"/>
            <a:ext cx="5943600" cy="1295400"/>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Two Nurse </a:t>
            </a:r>
            <a:br>
              <a:rPr lang="en-US" sz="4400" dirty="0" smtClean="0"/>
            </a:br>
            <a:r>
              <a:rPr lang="en-US" sz="4400" dirty="0" smtClean="0"/>
              <a:t>Bedside Verification</a:t>
            </a:r>
            <a:endParaRPr lang="en-US" sz="4400" dirty="0"/>
          </a:p>
        </p:txBody>
      </p:sp>
      <p:sp>
        <p:nvSpPr>
          <p:cNvPr id="4" name="TextBox 3"/>
          <p:cNvSpPr txBox="1"/>
          <p:nvPr/>
        </p:nvSpPr>
        <p:spPr>
          <a:xfrm>
            <a:off x="762000" y="381000"/>
            <a:ext cx="7620000" cy="3970318"/>
          </a:xfrm>
          <a:prstGeom prst="rect">
            <a:avLst/>
          </a:prstGeom>
          <a:blipFill>
            <a:blip r:embed="rId3"/>
            <a:tile tx="0" ty="0" sx="100000" sy="100000" flip="none" algn="tl"/>
          </a:blipFill>
        </p:spPr>
        <p:txBody>
          <a:bodyPr wrap="square" rtlCol="0">
            <a:spAutoFit/>
          </a:bodyPr>
          <a:lstStyle/>
          <a:p>
            <a:endParaRPr lang="en-US" dirty="0" smtClean="0"/>
          </a:p>
          <a:p>
            <a:pPr marL="285750" indent="-285750">
              <a:buFont typeface="Arial" panose="020B0604020202020204" pitchFamily="34" charset="0"/>
              <a:buChar char="•"/>
            </a:pPr>
            <a:r>
              <a:rPr lang="en-US" dirty="0" smtClean="0"/>
              <a:t>Verify blood product matches physician order</a:t>
            </a:r>
          </a:p>
          <a:p>
            <a:pPr marL="285750" indent="-285750">
              <a:buFont typeface="Arial" panose="020B0604020202020204" pitchFamily="34" charset="0"/>
              <a:buChar char="•"/>
            </a:pPr>
            <a:r>
              <a:rPr lang="en-US" dirty="0" smtClean="0"/>
              <a:t>Compare ‘Blood Transfusion Record’ to patient’s wristband. Have pt. state their name &amp; date of birth. Verify match.</a:t>
            </a:r>
          </a:p>
          <a:p>
            <a:pPr marL="285750" indent="-285750">
              <a:buFont typeface="Arial" panose="020B0604020202020204" pitchFamily="34" charset="0"/>
              <a:buChar char="•"/>
            </a:pPr>
            <a:r>
              <a:rPr lang="en-US" dirty="0" smtClean="0"/>
              <a:t>Compare and verify (‘Blood Transfusion Record’ to requisition/ tag attached to the unit of blood)</a:t>
            </a:r>
          </a:p>
          <a:p>
            <a:pPr marL="1257300" lvl="2" indent="-342900">
              <a:buFont typeface="+mj-lt"/>
              <a:buAutoNum type="arabicPeriod"/>
            </a:pPr>
            <a:r>
              <a:rPr lang="en-US" dirty="0" smtClean="0"/>
              <a:t>Donor Unit Number</a:t>
            </a:r>
          </a:p>
          <a:p>
            <a:pPr marL="1257300" lvl="2" indent="-342900">
              <a:buFont typeface="+mj-lt"/>
              <a:buAutoNum type="arabicPeriod"/>
            </a:pPr>
            <a:r>
              <a:rPr lang="en-US" dirty="0" smtClean="0"/>
              <a:t>Recipient Group &amp; Rh</a:t>
            </a:r>
          </a:p>
          <a:p>
            <a:pPr marL="1257300" lvl="2" indent="-342900">
              <a:buFont typeface="+mj-lt"/>
              <a:buAutoNum type="arabicPeriod"/>
            </a:pPr>
            <a:r>
              <a:rPr lang="en-US" dirty="0" smtClean="0"/>
              <a:t>Donor Group &amp; Rh</a:t>
            </a:r>
          </a:p>
          <a:p>
            <a:pPr marL="1257300" lvl="2" indent="-342900">
              <a:buFont typeface="+mj-lt"/>
              <a:buAutoNum type="arabicPeriod"/>
            </a:pPr>
            <a:r>
              <a:rPr lang="en-US" dirty="0" smtClean="0"/>
              <a:t>Expiration Date &amp; Time</a:t>
            </a:r>
          </a:p>
          <a:p>
            <a:pPr marL="1257300" lvl="2" indent="-342900">
              <a:buFont typeface="+mj-lt"/>
              <a:buAutoNum type="arabicPeriod"/>
            </a:pPr>
            <a:r>
              <a:rPr lang="en-US" dirty="0" smtClean="0"/>
              <a:t>Unit inspection: Ok? Yes or No</a:t>
            </a:r>
          </a:p>
          <a:p>
            <a:pPr marL="339725" lvl="2" indent="-285750">
              <a:buFont typeface="Arial" panose="020B0604020202020204" pitchFamily="34" charset="0"/>
              <a:buChar char="•"/>
            </a:pPr>
            <a:r>
              <a:rPr lang="en-US" dirty="0" smtClean="0"/>
              <a:t>Two signatures are required at the bottom of the ‘Blood </a:t>
            </a:r>
            <a:r>
              <a:rPr lang="en-US" dirty="0"/>
              <a:t>T</a:t>
            </a:r>
            <a:r>
              <a:rPr lang="en-US" dirty="0" smtClean="0"/>
              <a:t>ransfusion </a:t>
            </a:r>
            <a:r>
              <a:rPr lang="en-US" dirty="0"/>
              <a:t>R</a:t>
            </a:r>
            <a:r>
              <a:rPr lang="en-US" dirty="0" smtClean="0"/>
              <a:t>ecord’ to certify the blood or blood component has been verified and is correct</a:t>
            </a:r>
            <a:endParaRPr lang="en-US" dirty="0"/>
          </a:p>
          <a:p>
            <a:pPr marL="285750" lvl="2" indent="-285750">
              <a:buFont typeface="Arial" panose="020B0604020202020204" pitchFamily="34" charset="0"/>
              <a:buChar char="•"/>
            </a:pP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981200"/>
            <a:ext cx="1925595" cy="1376471"/>
          </a:xfrm>
          <a:prstGeom prst="rect">
            <a:avLst/>
          </a:prstGeom>
          <a:ln>
            <a:noFill/>
          </a:ln>
          <a:effectLst>
            <a:softEdge rad="112500"/>
          </a:effectLst>
        </p:spPr>
      </p:pic>
      <p:sp>
        <p:nvSpPr>
          <p:cNvPr id="3" name="Rectangle 2"/>
          <p:cNvSpPr/>
          <p:nvPr/>
        </p:nvSpPr>
        <p:spPr>
          <a:xfrm>
            <a:off x="6019800" y="4800600"/>
            <a:ext cx="2209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the blood bag label is incomplete, do not transfuse the unit.</a:t>
            </a:r>
            <a:endParaRPr lang="en-US" dirty="0"/>
          </a:p>
        </p:txBody>
      </p:sp>
    </p:spTree>
    <p:extLst>
      <p:ext uri="{BB962C8B-B14F-4D97-AF65-F5344CB8AC3E}">
        <p14:creationId xmlns:p14="http://schemas.microsoft.com/office/powerpoint/2010/main" val="333719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876800"/>
            <a:ext cx="7315200" cy="1295400"/>
          </a:xfrm>
        </p:spPr>
        <p:txBody>
          <a:bodyPr>
            <a:normAutofit fontScale="90000"/>
          </a:bodyPr>
          <a:lstStyle/>
          <a:p>
            <a:r>
              <a:rPr lang="en-US" dirty="0" smtClean="0"/>
              <a:t>Mammoth Hospital Procedure for Transfusion Reaction</a:t>
            </a:r>
            <a:endParaRPr lang="en-US" dirty="0"/>
          </a:p>
        </p:txBody>
      </p:sp>
      <p:sp>
        <p:nvSpPr>
          <p:cNvPr id="7" name="TextBox 6"/>
          <p:cNvSpPr txBox="1"/>
          <p:nvPr/>
        </p:nvSpPr>
        <p:spPr>
          <a:xfrm>
            <a:off x="0" y="0"/>
            <a:ext cx="9144000" cy="3693319"/>
          </a:xfrm>
          <a:prstGeom prst="rect">
            <a:avLst/>
          </a:prstGeom>
          <a:blipFill>
            <a:blip r:embed="rId3"/>
            <a:tile tx="0" ty="0" sx="100000" sy="100000" flip="none" algn="tl"/>
          </a:blipFill>
          <a:ln>
            <a:solidFill>
              <a:srgbClr val="FF0000"/>
            </a:solidFill>
          </a:ln>
        </p:spPr>
        <p:txBody>
          <a:bodyPr wrap="square" rtlCol="0">
            <a:spAutoFit/>
          </a:bodyPr>
          <a:lstStyle/>
          <a:p>
            <a:r>
              <a:rPr lang="en-US" b="1" dirty="0" smtClean="0"/>
              <a:t>IF TRANSFUSION REACTION IS SUSPECTED:</a:t>
            </a:r>
          </a:p>
          <a:p>
            <a:pPr marL="800100" lvl="1" indent="-342900">
              <a:buFont typeface="+mj-lt"/>
              <a:buAutoNum type="arabicPeriod"/>
            </a:pPr>
            <a:r>
              <a:rPr lang="en-US" b="1" dirty="0" smtClean="0"/>
              <a:t>Stop the transfusion and notify physician stat</a:t>
            </a:r>
          </a:p>
          <a:p>
            <a:pPr marL="800100" lvl="1" indent="-342900">
              <a:buFont typeface="+mj-lt"/>
              <a:buAutoNum type="arabicPeriod"/>
            </a:pPr>
            <a:r>
              <a:rPr lang="en-US" dirty="0" smtClean="0"/>
              <a:t>Remove transfusion tubing (save) and hang new IV tubing with NS infusion</a:t>
            </a:r>
          </a:p>
          <a:p>
            <a:pPr marL="800100" lvl="1" indent="-342900">
              <a:buFont typeface="+mj-lt"/>
              <a:buAutoNum type="arabicPeriod"/>
            </a:pPr>
            <a:r>
              <a:rPr lang="en-US" dirty="0" smtClean="0"/>
              <a:t>At the bedside, check for possible clerical errors</a:t>
            </a:r>
          </a:p>
          <a:p>
            <a:pPr marL="800100" lvl="1" indent="-342900">
              <a:buFont typeface="+mj-lt"/>
              <a:buAutoNum type="arabicPeriod"/>
            </a:pPr>
            <a:r>
              <a:rPr lang="en-US" dirty="0" smtClean="0"/>
              <a:t>Notify the blood bank.  </a:t>
            </a:r>
          </a:p>
          <a:p>
            <a:pPr marL="800100" lvl="1" indent="-342900">
              <a:buFont typeface="+mj-lt"/>
              <a:buAutoNum type="arabicPeriod"/>
            </a:pPr>
            <a:r>
              <a:rPr lang="en-US" dirty="0" smtClean="0"/>
              <a:t>Complete “Transfusion Reaction Report.” (Forms Fast)</a:t>
            </a:r>
          </a:p>
          <a:p>
            <a:pPr marL="800100" lvl="1" indent="-342900">
              <a:buFont typeface="+mj-lt"/>
              <a:buAutoNum type="arabicPeriod"/>
            </a:pPr>
            <a:r>
              <a:rPr lang="en-US" dirty="0" smtClean="0"/>
              <a:t>Order “Transfusion Reaction” on order entry (Draw one pink topped tube)</a:t>
            </a:r>
          </a:p>
          <a:p>
            <a:pPr marL="800100" lvl="1" indent="-342900">
              <a:buFont typeface="+mj-lt"/>
              <a:buAutoNum type="arabicPeriod"/>
            </a:pPr>
            <a:r>
              <a:rPr lang="en-US" dirty="0" smtClean="0"/>
              <a:t>Send first voided urine and again in 5 hours</a:t>
            </a:r>
          </a:p>
          <a:p>
            <a:pPr marL="800100" lvl="1" indent="-342900">
              <a:buFont typeface="+mj-lt"/>
              <a:buAutoNum type="arabicPeriod"/>
            </a:pPr>
            <a:r>
              <a:rPr lang="en-US" dirty="0" smtClean="0"/>
              <a:t>Document signs &amp; symptoms</a:t>
            </a:r>
          </a:p>
          <a:p>
            <a:pPr marL="800100" lvl="1" indent="-342900">
              <a:buFont typeface="+mj-lt"/>
              <a:buAutoNum type="arabicPeriod"/>
            </a:pPr>
            <a:r>
              <a:rPr lang="en-US" dirty="0" smtClean="0"/>
              <a:t>Take &amp; record vital signs Q 15 minutes until stable, then Q 2 hours x2, then Q 4 hours x 24 hours.</a:t>
            </a:r>
          </a:p>
          <a:p>
            <a:pPr marL="800100" lvl="1" indent="-342900">
              <a:buFont typeface="+mj-lt"/>
              <a:buAutoNum type="arabicPeriod"/>
            </a:pPr>
            <a:r>
              <a:rPr lang="en-US" dirty="0" smtClean="0"/>
              <a:t>Follow physician’s orders for case-specific interventions</a:t>
            </a:r>
          </a:p>
          <a:p>
            <a:pPr lvl="1"/>
            <a:endParaRPr lang="en-US" dirty="0"/>
          </a:p>
        </p:txBody>
      </p:sp>
    </p:spTree>
    <p:extLst>
      <p:ext uri="{BB962C8B-B14F-4D97-AF65-F5344CB8AC3E}">
        <p14:creationId xmlns:p14="http://schemas.microsoft.com/office/powerpoint/2010/main" val="14034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76600"/>
            <a:ext cx="8229600" cy="1676400"/>
          </a:xfrm>
        </p:spPr>
        <p:txBody>
          <a:bodyPr>
            <a:normAutofit fontScale="90000"/>
          </a:bodyPr>
          <a:lstStyle/>
          <a:p>
            <a:r>
              <a:rPr lang="en-US" dirty="0" smtClean="0"/>
              <a:t>After blood transfusion</a:t>
            </a:r>
            <a:br>
              <a:rPr lang="en-US" dirty="0" smtClean="0"/>
            </a:br>
            <a:r>
              <a:rPr lang="en-US" sz="1400" b="1" dirty="0" smtClean="0">
                <a:latin typeface="+mn-lt"/>
              </a:rPr>
              <a:t>Continue to monitor patient: </a:t>
            </a:r>
            <a:r>
              <a:rPr lang="en-US" sz="1300" b="1" cap="none" dirty="0">
                <a:latin typeface="+mn-lt"/>
              </a:rPr>
              <a:t>R</a:t>
            </a:r>
            <a:r>
              <a:rPr lang="en-US" sz="1300" b="1" cap="none" dirty="0" smtClean="0">
                <a:latin typeface="+mn-lt"/>
              </a:rPr>
              <a:t>emember some transfusion reactions are delayed</a:t>
            </a:r>
            <a:br>
              <a:rPr lang="en-US" sz="1300" b="1" cap="none" dirty="0" smtClean="0">
                <a:latin typeface="+mn-lt"/>
              </a:rPr>
            </a:br>
            <a:endParaRPr lang="en-US" b="1" dirty="0"/>
          </a:p>
        </p:txBody>
      </p:sp>
      <p:sp>
        <p:nvSpPr>
          <p:cNvPr id="3" name="Text Placeholder 2"/>
          <p:cNvSpPr>
            <a:spLocks noGrp="1"/>
          </p:cNvSpPr>
          <p:nvPr>
            <p:ph type="body" idx="1"/>
          </p:nvPr>
        </p:nvSpPr>
        <p:spPr>
          <a:xfrm>
            <a:off x="762000" y="4953000"/>
            <a:ext cx="7620000" cy="914400"/>
          </a:xfrm>
        </p:spPr>
        <p:txBody>
          <a:bodyPr>
            <a:normAutofit/>
          </a:bodyPr>
          <a:lstStyle/>
          <a:p>
            <a:pPr algn="ctr"/>
            <a:r>
              <a:rPr lang="en-US" sz="1600" b="1" i="1" dirty="0" smtClean="0">
                <a:solidFill>
                  <a:schemeClr val="tx1"/>
                </a:solidFill>
              </a:rPr>
              <a:t>Return empty blood transfusion units and yellow portion of the “Blood Transfusion Record” paperwork to the Lab in a bio- hazardous bag</a:t>
            </a:r>
            <a:endParaRPr lang="en-US" sz="1600" b="1" i="1" dirty="0">
              <a:solidFill>
                <a:schemeClr val="tx1"/>
              </a:solidFill>
            </a:endParaRPr>
          </a:p>
        </p:txBody>
      </p:sp>
    </p:spTree>
    <p:extLst>
      <p:ext uri="{BB962C8B-B14F-4D97-AF65-F5344CB8AC3E}">
        <p14:creationId xmlns:p14="http://schemas.microsoft.com/office/powerpoint/2010/main" val="123212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Obtaining Blood / Blood Components After-hours</a:t>
            </a:r>
            <a:endParaRPr lang="en-US" dirty="0"/>
          </a:p>
        </p:txBody>
      </p:sp>
      <p:sp>
        <p:nvSpPr>
          <p:cNvPr id="3" name="Content Placeholder 2"/>
          <p:cNvSpPr>
            <a:spLocks noGrp="1"/>
          </p:cNvSpPr>
          <p:nvPr>
            <p:ph idx="1"/>
          </p:nvPr>
        </p:nvSpPr>
        <p:spPr>
          <a:xfrm>
            <a:off x="685800" y="1066800"/>
            <a:ext cx="7620000" cy="3505200"/>
          </a:xfrm>
        </p:spPr>
        <p:txBody>
          <a:bodyPr>
            <a:normAutofit lnSpcReduction="10000"/>
          </a:bodyPr>
          <a:lstStyle/>
          <a:p>
            <a:pPr>
              <a:spcBef>
                <a:spcPts val="1200"/>
              </a:spcBef>
            </a:pPr>
            <a:r>
              <a:rPr lang="en-US" dirty="0" smtClean="0"/>
              <a:t>Blood bank is not staffed from 2300-0600</a:t>
            </a:r>
          </a:p>
          <a:p>
            <a:pPr lvl="1">
              <a:spcBef>
                <a:spcPts val="1200"/>
              </a:spcBef>
            </a:pPr>
            <a:r>
              <a:rPr lang="en-US" sz="2400" dirty="0" smtClean="0"/>
              <a:t>Call in Lab Specialist </a:t>
            </a:r>
          </a:p>
          <a:p>
            <a:pPr lvl="1">
              <a:spcBef>
                <a:spcPts val="1200"/>
              </a:spcBef>
            </a:pPr>
            <a:r>
              <a:rPr lang="en-US" sz="2400" dirty="0" smtClean="0"/>
              <a:t>Nurse &amp; one other employee may check out blood</a:t>
            </a:r>
          </a:p>
          <a:p>
            <a:pPr marL="0" lvl="1" indent="320675">
              <a:spcBef>
                <a:spcPts val="1200"/>
              </a:spcBef>
            </a:pPr>
            <a:r>
              <a:rPr lang="en-US" sz="2400" dirty="0" smtClean="0"/>
              <a:t>Obtaining access to blood bank</a:t>
            </a:r>
          </a:p>
          <a:p>
            <a:pPr marL="0" lvl="1" indent="320675">
              <a:spcBef>
                <a:spcPts val="1200"/>
              </a:spcBef>
            </a:pPr>
            <a:r>
              <a:rPr lang="en-US" sz="2400" dirty="0" smtClean="0"/>
              <a:t>Location of paperwork</a:t>
            </a:r>
          </a:p>
          <a:p>
            <a:pPr marL="0" lvl="1" indent="320675">
              <a:spcBef>
                <a:spcPts val="1200"/>
              </a:spcBef>
            </a:pPr>
            <a:r>
              <a:rPr lang="en-US" sz="2400" dirty="0" smtClean="0"/>
              <a:t>Location of cross-matched blood</a:t>
            </a:r>
          </a:p>
          <a:p>
            <a:pPr marL="0" lvl="1" indent="320675">
              <a:spcBef>
                <a:spcPts val="1200"/>
              </a:spcBef>
            </a:pPr>
            <a:r>
              <a:rPr lang="en-US" sz="2400" dirty="0" smtClean="0"/>
              <a:t>Care of the blood bank refrigerator</a:t>
            </a:r>
            <a:endParaRPr lang="en-US" sz="2400" dirty="0"/>
          </a:p>
          <a:p>
            <a:pPr lvl="1">
              <a:spcBef>
                <a:spcPts val="1200"/>
              </a:spcBef>
            </a:pPr>
            <a:endParaRPr lang="en-US" sz="2400" dirty="0"/>
          </a:p>
          <a:p>
            <a:pPr marL="0" lvl="1" indent="320675"/>
            <a:endParaRPr lang="en-US" sz="1200" dirty="0" smtClean="0"/>
          </a:p>
        </p:txBody>
      </p:sp>
      <p:pic>
        <p:nvPicPr>
          <p:cNvPr id="4098" name="Picture 2" descr="http://www.melodiesplus.com/Halloween/2Dracul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22394"/>
            <a:ext cx="1714500"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8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0"/>
            <a:ext cx="8229600" cy="1600200"/>
          </a:xfrm>
        </p:spPr>
        <p:txBody>
          <a:bodyPr>
            <a:normAutofit fontScale="90000"/>
          </a:bodyPr>
          <a:lstStyle/>
          <a:p>
            <a:r>
              <a:rPr lang="en-US" dirty="0" smtClean="0"/>
              <a:t/>
            </a:r>
            <a:br>
              <a:rPr lang="en-US" dirty="0" smtClean="0"/>
            </a:br>
            <a:r>
              <a:rPr lang="en-US" dirty="0" smtClean="0"/>
              <a:t>Massive Blood Transfusion</a:t>
            </a:r>
            <a:endParaRPr lang="en-US" dirty="0"/>
          </a:p>
        </p:txBody>
      </p:sp>
      <p:sp>
        <p:nvSpPr>
          <p:cNvPr id="3" name="TextBox 2"/>
          <p:cNvSpPr txBox="1"/>
          <p:nvPr/>
        </p:nvSpPr>
        <p:spPr>
          <a:xfrm>
            <a:off x="0" y="381000"/>
            <a:ext cx="5791200" cy="1569660"/>
          </a:xfrm>
          <a:prstGeom prst="rect">
            <a:avLst/>
          </a:prstGeom>
          <a:noFill/>
        </p:spPr>
        <p:txBody>
          <a:bodyPr wrap="square" rtlCol="0">
            <a:spAutoFit/>
          </a:bodyPr>
          <a:lstStyle/>
          <a:p>
            <a:r>
              <a:rPr lang="en-US" sz="1600" b="1" dirty="0" smtClean="0"/>
              <a:t>Definitions:  </a:t>
            </a:r>
          </a:p>
          <a:p>
            <a:pPr marL="742950" lvl="1" indent="-285750">
              <a:buFont typeface="Arial" panose="020B0604020202020204" pitchFamily="34" charset="0"/>
              <a:buChar char="•"/>
            </a:pPr>
            <a:r>
              <a:rPr lang="en-US" sz="1600" b="1" dirty="0" smtClean="0"/>
              <a:t>the </a:t>
            </a:r>
            <a:r>
              <a:rPr lang="en-US" sz="1600" b="1" dirty="0"/>
              <a:t>replacement </a:t>
            </a:r>
            <a:r>
              <a:rPr lang="en-US" sz="1600" b="1" dirty="0" smtClean="0"/>
              <a:t>entire blood volume within a 24 hour period</a:t>
            </a:r>
          </a:p>
          <a:p>
            <a:pPr marL="742950" lvl="1" indent="-285750">
              <a:buFont typeface="Arial" panose="020B0604020202020204" pitchFamily="34" charset="0"/>
              <a:buChar char="•"/>
            </a:pPr>
            <a:r>
              <a:rPr lang="en-US" sz="1600" b="1" dirty="0"/>
              <a:t>t</a:t>
            </a:r>
            <a:r>
              <a:rPr lang="en-US" sz="1600" b="1" dirty="0" smtClean="0"/>
              <a:t>ransfusion </a:t>
            </a:r>
            <a:r>
              <a:rPr lang="en-US" sz="1600" b="1" dirty="0"/>
              <a:t>of 10 units of </a:t>
            </a:r>
            <a:r>
              <a:rPr lang="en-US" sz="1600" b="1" dirty="0" smtClean="0"/>
              <a:t> red </a:t>
            </a:r>
            <a:r>
              <a:rPr lang="en-US" sz="1600" b="1" dirty="0"/>
              <a:t>cells in </a:t>
            </a:r>
            <a:r>
              <a:rPr lang="en-US" sz="1600" b="1" dirty="0" smtClean="0"/>
              <a:t>a few hours</a:t>
            </a:r>
          </a:p>
          <a:p>
            <a:pPr marL="742950" lvl="1" indent="-285750">
              <a:buFont typeface="Arial" panose="020B0604020202020204" pitchFamily="34" charset="0"/>
              <a:buChar char="•"/>
            </a:pPr>
            <a:r>
              <a:rPr lang="en-US" sz="1600" b="1" dirty="0" smtClean="0"/>
              <a:t>or </a:t>
            </a:r>
            <a:r>
              <a:rPr lang="en-US" sz="1600" b="1" dirty="0"/>
              <a:t>loss of </a:t>
            </a:r>
            <a:r>
              <a:rPr lang="en-US" sz="1600" b="1" dirty="0"/>
              <a:t> </a:t>
            </a:r>
            <a:r>
              <a:rPr lang="en-US" sz="1600" b="1" dirty="0" smtClean="0"/>
              <a:t>50% blood </a:t>
            </a:r>
            <a:r>
              <a:rPr lang="en-US" sz="1600" b="1" dirty="0"/>
              <a:t>volume within 3 hours </a:t>
            </a:r>
            <a:endParaRPr lang="en-US" sz="1600" b="1" dirty="0" smtClean="0"/>
          </a:p>
          <a:p>
            <a:pPr marL="742950" lvl="1" indent="-285750">
              <a:buFont typeface="Arial" panose="020B0604020202020204" pitchFamily="34" charset="0"/>
              <a:buChar char="•"/>
            </a:pPr>
            <a:r>
              <a:rPr lang="en-US" sz="1600" b="1" dirty="0" smtClean="0"/>
              <a:t>or loss of 150ml/min</a:t>
            </a:r>
            <a:endParaRPr lang="en-US" sz="1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400829" y="1299935"/>
            <a:ext cx="3400425" cy="1906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6200" y="2476501"/>
            <a:ext cx="5410200" cy="1169551"/>
          </a:xfrm>
          <a:prstGeom prst="rect">
            <a:avLst/>
          </a:prstGeom>
          <a:solidFill>
            <a:schemeClr val="tx2">
              <a:lumMod val="25000"/>
              <a:lumOff val="75000"/>
            </a:schemeClr>
          </a:solidFill>
        </p:spPr>
        <p:txBody>
          <a:bodyPr wrap="square">
            <a:spAutoFit/>
          </a:bodyPr>
          <a:lstStyle/>
          <a:p>
            <a:r>
              <a:rPr lang="en-US" sz="1400" b="1" dirty="0" smtClean="0"/>
              <a:t>Primary </a:t>
            </a:r>
            <a:r>
              <a:rPr lang="en-US" sz="1400" b="1" dirty="0"/>
              <a:t>goals when managing traumatic shock are </a:t>
            </a:r>
            <a:r>
              <a:rPr lang="en-US" sz="1400" b="1" dirty="0" smtClean="0"/>
              <a:t>:</a:t>
            </a:r>
            <a:endParaRPr lang="en-US" sz="1400" b="1" dirty="0"/>
          </a:p>
          <a:p>
            <a:pPr marL="742950" lvl="1" indent="-285750">
              <a:buFont typeface="Arial" panose="020B0604020202020204" pitchFamily="34" charset="0"/>
              <a:buChar char="•"/>
            </a:pPr>
            <a:r>
              <a:rPr lang="en-US" sz="1400" b="1" dirty="0"/>
              <a:t>Restoration of oxygen delivery to end organs</a:t>
            </a:r>
          </a:p>
          <a:p>
            <a:pPr marL="742950" lvl="1" indent="-285750">
              <a:buFont typeface="Arial" panose="020B0604020202020204" pitchFamily="34" charset="0"/>
              <a:buChar char="•"/>
            </a:pPr>
            <a:r>
              <a:rPr lang="en-US" sz="1400" b="1" dirty="0"/>
              <a:t>Maintenance of circulatory volume</a:t>
            </a:r>
          </a:p>
          <a:p>
            <a:pPr marL="742950" lvl="1" indent="-285750">
              <a:buFont typeface="Arial" panose="020B0604020202020204" pitchFamily="34" charset="0"/>
              <a:buChar char="•"/>
            </a:pPr>
            <a:r>
              <a:rPr lang="en-US" sz="1400" b="1" dirty="0"/>
              <a:t>Prevention of ongoing bleeding through source control</a:t>
            </a:r>
          </a:p>
          <a:p>
            <a:pPr marL="742950" lvl="1" indent="-285750">
              <a:buFont typeface="Arial" panose="020B0604020202020204" pitchFamily="34" charset="0"/>
              <a:buChar char="•"/>
            </a:pPr>
            <a:r>
              <a:rPr lang="en-US" sz="1400" b="1" dirty="0"/>
              <a:t>Correction of coagulopathy</a:t>
            </a:r>
          </a:p>
        </p:txBody>
      </p:sp>
      <p:pic>
        <p:nvPicPr>
          <p:cNvPr id="5" name="Picture 2" descr="http://1.bp.blogspot.com/-YckcQhjMIBE/UOAggOYLSSI/AAAAAAAAA_Q/7ylDECbJGOA/s1600/45152369-450x2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
            <a:ext cx="3636510" cy="2095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3400" y="3886200"/>
            <a:ext cx="4779510" cy="1569660"/>
          </a:xfrm>
          <a:prstGeom prst="rect">
            <a:avLst/>
          </a:prstGeom>
          <a:solidFill>
            <a:schemeClr val="accent1">
              <a:lumMod val="40000"/>
              <a:lumOff val="60000"/>
            </a:schemeClr>
          </a:solidFill>
        </p:spPr>
        <p:txBody>
          <a:bodyPr wrap="square" rtlCol="0">
            <a:spAutoFit/>
          </a:bodyPr>
          <a:lstStyle/>
          <a:p>
            <a:r>
              <a:rPr lang="en-US" sz="1200" b="1" dirty="0"/>
              <a:t>DAMAGE CONTROL RESCUSITATION</a:t>
            </a:r>
          </a:p>
          <a:p>
            <a:pPr lvl="1"/>
            <a:r>
              <a:rPr lang="en-US" sz="1200" dirty="0" smtClean="0"/>
              <a:t>• </a:t>
            </a:r>
            <a:r>
              <a:rPr lang="en-US" sz="1400" b="1" dirty="0"/>
              <a:t>E</a:t>
            </a:r>
            <a:r>
              <a:rPr lang="en-US" sz="1400" b="1" dirty="0" smtClean="0"/>
              <a:t>arly delivery of blood component therapy</a:t>
            </a:r>
          </a:p>
          <a:p>
            <a:pPr lvl="2"/>
            <a:r>
              <a:rPr lang="en-US" sz="1400" b="1" dirty="0" smtClean="0"/>
              <a:t>– pRBC</a:t>
            </a:r>
          </a:p>
          <a:p>
            <a:pPr lvl="2"/>
            <a:r>
              <a:rPr lang="en-US" sz="1400" b="1" dirty="0" smtClean="0"/>
              <a:t>– FFP</a:t>
            </a:r>
          </a:p>
          <a:p>
            <a:pPr lvl="2"/>
            <a:r>
              <a:rPr lang="en-US" sz="1400" b="1" dirty="0" smtClean="0"/>
              <a:t>– PLT</a:t>
            </a:r>
          </a:p>
          <a:p>
            <a:pPr lvl="1"/>
            <a:r>
              <a:rPr lang="en-US" sz="1400" b="1" dirty="0" smtClean="0"/>
              <a:t>• Permissive hypotension (sbp 90)</a:t>
            </a:r>
          </a:p>
          <a:p>
            <a:pPr lvl="1"/>
            <a:r>
              <a:rPr lang="en-US" sz="1400" b="1" dirty="0" smtClean="0"/>
              <a:t>• Minimal crystalloid based resuscitation</a:t>
            </a:r>
            <a:endParaRPr lang="en-US" sz="1400" b="1" dirty="0"/>
          </a:p>
        </p:txBody>
      </p:sp>
      <p:sp>
        <p:nvSpPr>
          <p:cNvPr id="7" name="TextBox 6"/>
          <p:cNvSpPr txBox="1"/>
          <p:nvPr/>
        </p:nvSpPr>
        <p:spPr>
          <a:xfrm>
            <a:off x="152400" y="4191000"/>
            <a:ext cx="4038600" cy="923330"/>
          </a:xfrm>
          <a:prstGeom prst="rect">
            <a:avLst/>
          </a:prstGeom>
          <a:noFill/>
        </p:spPr>
        <p:txBody>
          <a:bodyPr wrap="square" rtlCol="0">
            <a:spAutoFit/>
          </a:bodyPr>
          <a:lstStyle/>
          <a:p>
            <a:pPr algn="ctr"/>
            <a:r>
              <a:rPr lang="en-US" sz="5400" dirty="0" smtClean="0"/>
              <a:t>1:1:1</a:t>
            </a:r>
            <a:endParaRPr lang="en-US" sz="5400" dirty="0"/>
          </a:p>
        </p:txBody>
      </p:sp>
    </p:spTree>
    <p:extLst>
      <p:ext uri="{BB962C8B-B14F-4D97-AF65-F5344CB8AC3E}">
        <p14:creationId xmlns:p14="http://schemas.microsoft.com/office/powerpoint/2010/main" val="366581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rauma01.files.wordpress.com/2012/08/trauma-transfusion-medicine-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0962" y="0"/>
            <a:ext cx="5886450" cy="4210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3.bp.blogspot.com/-R90V186XQz8/TZty7eRX6wI/AAAAAAAAAAU/3JeJnjKvDhg/s1600/s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371600"/>
            <a:ext cx="8337787" cy="5000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 y="685800"/>
            <a:ext cx="249896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COMPLICATIONS OF TRAUMA </a:t>
            </a:r>
            <a:endParaRPr lang="en-US" dirty="0">
              <a:solidFill>
                <a:schemeClr val="bg1"/>
              </a:solidFill>
            </a:endParaRPr>
          </a:p>
        </p:txBody>
      </p:sp>
      <p:sp>
        <p:nvSpPr>
          <p:cNvPr id="9" name="TextBox 8"/>
          <p:cNvSpPr txBox="1"/>
          <p:nvPr/>
        </p:nvSpPr>
        <p:spPr>
          <a:xfrm>
            <a:off x="3733800" y="4343400"/>
            <a:ext cx="5410200" cy="369332"/>
          </a:xfrm>
          <a:prstGeom prst="rect">
            <a:avLst/>
          </a:prstGeom>
          <a:solidFill>
            <a:srgbClr val="C00000"/>
          </a:solidFill>
        </p:spPr>
        <p:txBody>
          <a:bodyPr wrap="square" rtlCol="0">
            <a:spAutoFit/>
          </a:bodyPr>
          <a:lstStyle/>
          <a:p>
            <a:r>
              <a:rPr lang="en-US" dirty="0" smtClean="0">
                <a:solidFill>
                  <a:schemeClr val="bg1"/>
                </a:solidFill>
              </a:rPr>
              <a:t>COMPLICATIONS OF Massive Blood Transfusions</a:t>
            </a:r>
            <a:r>
              <a:rPr lang="en-US" dirty="0" smtClean="0"/>
              <a:t> </a:t>
            </a:r>
            <a:endParaRPr lang="en-US" dirty="0"/>
          </a:p>
        </p:txBody>
      </p:sp>
      <p:sp>
        <p:nvSpPr>
          <p:cNvPr id="10" name="Right Arrow 9"/>
          <p:cNvSpPr/>
          <p:nvPr/>
        </p:nvSpPr>
        <p:spPr>
          <a:xfrm rot="-2700000">
            <a:off x="2981446" y="8235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8200" y="4876800"/>
            <a:ext cx="2813591" cy="1169551"/>
          </a:xfrm>
          <a:prstGeom prst="rect">
            <a:avLst/>
          </a:prstGeom>
          <a:noFill/>
        </p:spPr>
        <p:txBody>
          <a:bodyPr wrap="none" rtlCol="0">
            <a:spAutoFit/>
          </a:bodyPr>
          <a:lstStyle/>
          <a:p>
            <a:pPr marL="285750" indent="-285750">
              <a:buFont typeface="Arial" panose="020B0604020202020204" pitchFamily="34" charset="0"/>
              <a:buChar char="•"/>
            </a:pPr>
            <a:r>
              <a:rPr lang="en-US" sz="1400" dirty="0" smtClean="0"/>
              <a:t>Alteration in coagulation system</a:t>
            </a:r>
          </a:p>
          <a:p>
            <a:pPr marL="285750" indent="-285750">
              <a:buFont typeface="Arial" panose="020B0604020202020204" pitchFamily="34" charset="0"/>
              <a:buChar char="•"/>
            </a:pPr>
            <a:r>
              <a:rPr lang="en-US" sz="1400" dirty="0" smtClean="0"/>
              <a:t>Acidosis</a:t>
            </a:r>
          </a:p>
          <a:p>
            <a:pPr marL="285750" indent="-285750">
              <a:buFont typeface="Arial" panose="020B0604020202020204" pitchFamily="34" charset="0"/>
              <a:buChar char="•"/>
            </a:pPr>
            <a:r>
              <a:rPr lang="en-US" sz="1400" dirty="0" smtClean="0"/>
              <a:t>Hypothermia</a:t>
            </a:r>
          </a:p>
          <a:p>
            <a:pPr marL="285750" indent="-285750">
              <a:buFont typeface="Arial" panose="020B0604020202020204" pitchFamily="34" charset="0"/>
              <a:buChar char="•"/>
            </a:pPr>
            <a:r>
              <a:rPr lang="en-US" sz="1400" dirty="0" smtClean="0"/>
              <a:t>Citrate Toxicity</a:t>
            </a:r>
          </a:p>
          <a:p>
            <a:pPr marL="285750" indent="-285750">
              <a:buFont typeface="Arial" panose="020B0604020202020204" pitchFamily="34" charset="0"/>
              <a:buChar char="•"/>
            </a:pPr>
            <a:r>
              <a:rPr lang="en-US" sz="1400" dirty="0" smtClean="0"/>
              <a:t>Hyperkalemia</a:t>
            </a:r>
            <a:endParaRPr lang="en-US" sz="1400" dirty="0"/>
          </a:p>
        </p:txBody>
      </p:sp>
      <p:sp>
        <p:nvSpPr>
          <p:cNvPr id="4" name="Right Arrow 3"/>
          <p:cNvSpPr/>
          <p:nvPr/>
        </p:nvSpPr>
        <p:spPr>
          <a:xfrm>
            <a:off x="6204187" y="5611429"/>
            <a:ext cx="489204" cy="1914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93391" y="5451835"/>
            <a:ext cx="2298209" cy="307777"/>
          </a:xfrm>
          <a:prstGeom prst="rect">
            <a:avLst/>
          </a:prstGeom>
          <a:noFill/>
        </p:spPr>
        <p:txBody>
          <a:bodyPr wrap="square" rtlCol="0">
            <a:spAutoFit/>
          </a:bodyPr>
          <a:lstStyle/>
          <a:p>
            <a:r>
              <a:rPr lang="en-US" sz="1400" dirty="0" smtClean="0"/>
              <a:t>Hypocalcemia &amp; alkalosis</a:t>
            </a:r>
            <a:endParaRPr lang="en-US" sz="1400" dirty="0"/>
          </a:p>
        </p:txBody>
      </p:sp>
    </p:spTree>
    <p:extLst>
      <p:ext uri="{BB962C8B-B14F-4D97-AF65-F5344CB8AC3E}">
        <p14:creationId xmlns:p14="http://schemas.microsoft.com/office/powerpoint/2010/main" val="157933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5440"/>
            <a:ext cx="9144000" cy="5598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6291618"/>
            <a:ext cx="8229600" cy="253916"/>
          </a:xfrm>
          <a:prstGeom prst="rect">
            <a:avLst/>
          </a:prstGeom>
          <a:noFill/>
        </p:spPr>
        <p:txBody>
          <a:bodyPr wrap="square" rtlCol="0">
            <a:spAutoFit/>
          </a:bodyPr>
          <a:lstStyle/>
          <a:p>
            <a:pPr algn="r"/>
            <a:r>
              <a:rPr lang="en-US" altLang="en-US" sz="1050" dirty="0"/>
              <a:t>http://</a:t>
            </a:r>
            <a:r>
              <a:rPr lang="en-US" altLang="en-US" sz="1050" dirty="0" smtClean="0"/>
              <a:t>dx.doi.org/10.1016/j.jemermed.2012.11.025</a:t>
            </a:r>
            <a:endParaRPr lang="en-US" altLang="en-US" sz="1050" dirty="0"/>
          </a:p>
        </p:txBody>
      </p:sp>
      <p:sp>
        <p:nvSpPr>
          <p:cNvPr id="4" name="TextBox 3"/>
          <p:cNvSpPr txBox="1"/>
          <p:nvPr/>
        </p:nvSpPr>
        <p:spPr>
          <a:xfrm>
            <a:off x="609600" y="914400"/>
            <a:ext cx="1524000" cy="369332"/>
          </a:xfrm>
          <a:prstGeom prst="rect">
            <a:avLst/>
          </a:prstGeom>
          <a:noFill/>
        </p:spPr>
        <p:txBody>
          <a:bodyPr wrap="square" rtlCol="0">
            <a:spAutoFit/>
          </a:bodyPr>
          <a:lstStyle/>
          <a:p>
            <a:endParaRPr lang="en-US" dirty="0"/>
          </a:p>
        </p:txBody>
      </p:sp>
      <p:pic>
        <p:nvPicPr>
          <p:cNvPr id="7" name="Picture 3" descr="C:\Documents and Settings\Terri Eckert\Temporary Internet Files\Content.IE5\H72XYRE4\MC90044038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478" y="0"/>
            <a:ext cx="1981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hp.ca.gov/images/homepagebanner_right.jpg"/>
          <p:cNvPicPr>
            <a:picLocks noChangeAspect="1" noChangeArrowheads="1"/>
          </p:cNvPicPr>
          <p:nvPr/>
        </p:nvPicPr>
        <p:blipFill rotWithShape="1">
          <a:blip r:embed="rId5">
            <a:extLst>
              <a:ext uri="{28A0092B-C50C-407E-A947-70E740481C1C}">
                <a14:useLocalDpi xmlns:a14="http://schemas.microsoft.com/office/drawing/2010/main" val="0"/>
              </a:ext>
            </a:extLst>
          </a:blip>
          <a:srcRect l="65120" b="-32293"/>
          <a:stretch/>
        </p:blipFill>
        <p:spPr bwMode="auto">
          <a:xfrm>
            <a:off x="352833" y="413268"/>
            <a:ext cx="2037534" cy="13715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00400" y="-23892"/>
            <a:ext cx="2743200" cy="369332"/>
          </a:xfrm>
          <a:prstGeom prst="rect">
            <a:avLst/>
          </a:prstGeom>
          <a:noFill/>
        </p:spPr>
        <p:txBody>
          <a:bodyPr wrap="square" rtlCol="0">
            <a:spAutoFit/>
          </a:bodyPr>
          <a:lstStyle/>
          <a:p>
            <a:pPr algn="ctr"/>
            <a:r>
              <a:rPr lang="en-US" dirty="0" smtClean="0">
                <a:solidFill>
                  <a:schemeClr val="bg1"/>
                </a:solidFill>
              </a:rPr>
              <a:t>“OR” STAFF</a:t>
            </a:r>
            <a:endParaRPr lang="en-US" dirty="0">
              <a:solidFill>
                <a:schemeClr val="bg1"/>
              </a:solidFill>
            </a:endParaRPr>
          </a:p>
        </p:txBody>
      </p:sp>
      <p:sp>
        <p:nvSpPr>
          <p:cNvPr id="11" name="TextBox 10"/>
          <p:cNvSpPr txBox="1"/>
          <p:nvPr/>
        </p:nvSpPr>
        <p:spPr>
          <a:xfrm>
            <a:off x="381000" y="413268"/>
            <a:ext cx="1905000" cy="369332"/>
          </a:xfrm>
          <a:prstGeom prst="rect">
            <a:avLst/>
          </a:prstGeom>
          <a:noFill/>
        </p:spPr>
        <p:txBody>
          <a:bodyPr wrap="square" rtlCol="0">
            <a:spAutoFit/>
          </a:bodyPr>
          <a:lstStyle/>
          <a:p>
            <a:pPr algn="ctr"/>
            <a:r>
              <a:rPr lang="en-US" dirty="0" smtClean="0"/>
              <a:t>Blood Bank/CHP</a:t>
            </a:r>
            <a:endParaRPr lang="en-US" dirty="0"/>
          </a:p>
        </p:txBody>
      </p:sp>
      <p:sp>
        <p:nvSpPr>
          <p:cNvPr id="5" name="TextBox 4"/>
          <p:cNvSpPr txBox="1"/>
          <p:nvPr/>
        </p:nvSpPr>
        <p:spPr>
          <a:xfrm>
            <a:off x="228600" y="6418576"/>
            <a:ext cx="4343400" cy="369332"/>
          </a:xfrm>
          <a:prstGeom prst="rect">
            <a:avLst/>
          </a:prstGeom>
          <a:noFill/>
        </p:spPr>
        <p:txBody>
          <a:bodyPr wrap="square" rtlCol="0">
            <a:spAutoFit/>
          </a:bodyPr>
          <a:lstStyle/>
          <a:p>
            <a:r>
              <a:rPr lang="en-US" b="1" dirty="0" smtClean="0"/>
              <a:t>Massive Blood Transfusion Protocol</a:t>
            </a:r>
            <a:endParaRPr lang="en-US" b="1" dirty="0"/>
          </a:p>
        </p:txBody>
      </p:sp>
    </p:spTree>
    <p:extLst>
      <p:ext uri="{BB962C8B-B14F-4D97-AF65-F5344CB8AC3E}">
        <p14:creationId xmlns:p14="http://schemas.microsoft.com/office/powerpoint/2010/main" val="245777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M™ Ranger™ Blood and Fluid Warming Syst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62803"/>
            <a:ext cx="4953000" cy="1571626"/>
          </a:xfrm>
          <a:prstGeom prst="rect">
            <a:avLst/>
          </a:prstGeom>
          <a:noFill/>
          <a:extLst>
            <a:ext uri="{909E8E84-426E-40DD-AFC4-6F175D3DCCD1}">
              <a14:hiddenFill xmlns:a14="http://schemas.microsoft.com/office/drawing/2010/main">
                <a:solidFill>
                  <a:srgbClr val="FFFFFF"/>
                </a:solidFill>
              </a14:hiddenFill>
            </a:ext>
          </a:extLst>
        </p:spPr>
      </p:pic>
      <p:sp>
        <p:nvSpPr>
          <p:cNvPr id="5" name="Left Arrow 4"/>
          <p:cNvSpPr/>
          <p:nvPr/>
        </p:nvSpPr>
        <p:spPr>
          <a:xfrm>
            <a:off x="1829937" y="938935"/>
            <a:ext cx="5104263" cy="341438"/>
          </a:xfrm>
          <a:prstGeom prst="lef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3M Ranger “Dry Heat Technology” Warming System</a:t>
            </a:r>
            <a:endParaRPr lang="en-US" sz="1600" dirty="0"/>
          </a:p>
        </p:txBody>
      </p:sp>
      <p:sp>
        <p:nvSpPr>
          <p:cNvPr id="6" name="TextBox 5"/>
          <p:cNvSpPr txBox="1"/>
          <p:nvPr/>
        </p:nvSpPr>
        <p:spPr>
          <a:xfrm>
            <a:off x="1676400" y="2858503"/>
            <a:ext cx="4191000" cy="2585323"/>
          </a:xfrm>
          <a:prstGeom prst="rect">
            <a:avLst/>
          </a:prstGeom>
          <a:noFill/>
        </p:spPr>
        <p:txBody>
          <a:bodyPr wrap="square" rtlCol="0">
            <a:spAutoFit/>
          </a:bodyPr>
          <a:lstStyle/>
          <a:p>
            <a:pPr marL="342900" indent="-342900">
              <a:buFont typeface="+mj-lt"/>
              <a:buAutoNum type="arabicPeriod"/>
            </a:pPr>
            <a:r>
              <a:rPr lang="en-US" dirty="0" smtClean="0"/>
              <a:t>Insert warming cassette into Ranger slot </a:t>
            </a:r>
            <a:r>
              <a:rPr lang="en-US" b="1" u="sng" dirty="0" smtClean="0"/>
              <a:t>before</a:t>
            </a:r>
            <a:r>
              <a:rPr lang="en-US" dirty="0" smtClean="0"/>
              <a:t> priming</a:t>
            </a:r>
          </a:p>
          <a:p>
            <a:pPr marL="342900" indent="-342900">
              <a:buFont typeface="+mj-lt"/>
              <a:buAutoNum type="arabicPeriod"/>
            </a:pPr>
            <a:r>
              <a:rPr lang="en-US" dirty="0" smtClean="0"/>
              <a:t>Attach blood tubing  &amp; prime with NS</a:t>
            </a:r>
          </a:p>
          <a:p>
            <a:pPr marL="800100" lvl="1" indent="-342900">
              <a:buFont typeface="Arial" panose="020B0604020202020204" pitchFamily="34" charset="0"/>
              <a:buChar char="•"/>
            </a:pPr>
            <a:r>
              <a:rPr lang="en-US" b="1" i="1" dirty="0" smtClean="0"/>
              <a:t>Do not overfill blood filter</a:t>
            </a:r>
          </a:p>
          <a:p>
            <a:pPr marL="342900" indent="-342900">
              <a:buFont typeface="+mj-lt"/>
              <a:buAutoNum type="arabicPeriod"/>
            </a:pPr>
            <a:r>
              <a:rPr lang="en-US" dirty="0" smtClean="0"/>
              <a:t>Turn unit on</a:t>
            </a:r>
          </a:p>
          <a:p>
            <a:pPr marL="342900" indent="-342900">
              <a:buFont typeface="+mj-lt"/>
              <a:buAutoNum type="arabicPeriod"/>
            </a:pPr>
            <a:r>
              <a:rPr lang="en-US" dirty="0" smtClean="0"/>
              <a:t>Connect to patient</a:t>
            </a:r>
          </a:p>
          <a:p>
            <a:pPr marL="742950" lvl="1" indent="-285750">
              <a:buFont typeface="Arial" panose="020B0604020202020204" pitchFamily="34" charset="0"/>
              <a:buChar char="•"/>
            </a:pPr>
            <a:r>
              <a:rPr lang="en-US" dirty="0" smtClean="0"/>
              <a:t> Quickly adapts to changes</a:t>
            </a:r>
          </a:p>
          <a:p>
            <a:pPr marL="742950" lvl="1" indent="-285750">
              <a:buFont typeface="Arial" panose="020B0604020202020204" pitchFamily="34" charset="0"/>
              <a:buChar char="•"/>
            </a:pPr>
            <a:r>
              <a:rPr lang="en-US" dirty="0"/>
              <a:t> </a:t>
            </a:r>
            <a:r>
              <a:rPr lang="en-US" dirty="0" smtClean="0"/>
              <a:t> </a:t>
            </a:r>
            <a:r>
              <a:rPr lang="en-US" b="1" dirty="0" smtClean="0"/>
              <a:t>KVO to 9L/hour</a:t>
            </a:r>
          </a:p>
          <a:p>
            <a:pPr marL="742950" lvl="1" indent="-285750">
              <a:buFont typeface="Arial" panose="020B0604020202020204" pitchFamily="34" charset="0"/>
              <a:buChar char="•"/>
            </a:pPr>
            <a:r>
              <a:rPr lang="en-US" dirty="0" smtClean="0"/>
              <a:t>  Hi/Lo alarms</a:t>
            </a:r>
            <a:endParaRPr lang="en-US" dirty="0"/>
          </a:p>
        </p:txBody>
      </p:sp>
      <p:pic>
        <p:nvPicPr>
          <p:cNvPr id="1028" name="Picture 4" descr="3M Ranger Standard Flow Disposable Set, Model 242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513" y="1999424"/>
            <a:ext cx="2644254" cy="24139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asmedical.com.au/images/reister_5L_infus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1" y="2667000"/>
            <a:ext cx="1059024" cy="33253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362700" y="4329667"/>
            <a:ext cx="2476500" cy="338554"/>
          </a:xfrm>
          <a:prstGeom prst="rect">
            <a:avLst/>
          </a:prstGeom>
          <a:noFill/>
        </p:spPr>
        <p:txBody>
          <a:bodyPr wrap="square" rtlCol="0">
            <a:spAutoFit/>
          </a:bodyPr>
          <a:lstStyle/>
          <a:p>
            <a:pPr algn="ctr"/>
            <a:r>
              <a:rPr lang="en-US" sz="1600" dirty="0" smtClean="0"/>
              <a:t>Priming volume=44ml</a:t>
            </a:r>
            <a:endParaRPr lang="en-US" sz="1600" dirty="0"/>
          </a:p>
        </p:txBody>
      </p:sp>
      <p:sp>
        <p:nvSpPr>
          <p:cNvPr id="9" name="TextBox 8"/>
          <p:cNvSpPr txBox="1"/>
          <p:nvPr/>
        </p:nvSpPr>
        <p:spPr>
          <a:xfrm>
            <a:off x="0" y="3206398"/>
            <a:ext cx="1211426" cy="923330"/>
          </a:xfrm>
          <a:prstGeom prst="rect">
            <a:avLst/>
          </a:prstGeom>
          <a:noFill/>
        </p:spPr>
        <p:txBody>
          <a:bodyPr wrap="square" rtlCol="0">
            <a:spAutoFit/>
          </a:bodyPr>
          <a:lstStyle/>
          <a:p>
            <a:pPr algn="ctr"/>
            <a:endParaRPr lang="en-US" dirty="0" smtClean="0"/>
          </a:p>
          <a:p>
            <a:pPr algn="ctr"/>
            <a:r>
              <a:rPr lang="en-US" dirty="0" smtClean="0"/>
              <a:t>300mmHg</a:t>
            </a:r>
          </a:p>
          <a:p>
            <a:pPr algn="ctr"/>
            <a:r>
              <a:rPr lang="en-US" dirty="0" smtClean="0"/>
              <a:t>Max</a:t>
            </a:r>
            <a:endParaRPr lang="en-US" dirty="0"/>
          </a:p>
        </p:txBody>
      </p:sp>
      <p:pic>
        <p:nvPicPr>
          <p:cNvPr id="13" name="Picture 4" descr="http://3.bp.blogspot.com/-R90V186XQz8/TZty7eRX6wI/AAAAAAAAAAU/3JeJnjKvDhg/s1600/s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62803"/>
            <a:ext cx="3276600" cy="24957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76400" y="5638800"/>
            <a:ext cx="7162799" cy="646331"/>
          </a:xfrm>
          <a:prstGeom prst="rect">
            <a:avLst/>
          </a:prstGeom>
          <a:noFill/>
        </p:spPr>
        <p:txBody>
          <a:bodyPr wrap="square" rtlCol="0">
            <a:spAutoFit/>
          </a:bodyPr>
          <a:lstStyle/>
          <a:p>
            <a:r>
              <a:rPr lang="en-US" b="1" dirty="0" smtClean="0"/>
              <a:t>Remove cassette for transfers</a:t>
            </a:r>
            <a:r>
              <a:rPr lang="en-US" dirty="0" smtClean="0"/>
              <a:t>:  Close inlet clamp, discard </a:t>
            </a:r>
            <a:r>
              <a:rPr lang="en-US" b="1" dirty="0" smtClean="0"/>
              <a:t>2 ml </a:t>
            </a:r>
            <a:r>
              <a:rPr lang="en-US" dirty="0" smtClean="0"/>
              <a:t>of fluid  from cassette &amp; disconnect unit from patient</a:t>
            </a:r>
            <a:endParaRPr lang="en-US" dirty="0"/>
          </a:p>
        </p:txBody>
      </p:sp>
      <p:pic>
        <p:nvPicPr>
          <p:cNvPr id="15" name="Picture 3" descr="C:\Documents and Settings\Terri Eckert\Temporary Internet Files\Content.IE5\H72XYRE4\MC900440389[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41934"/>
            <a:ext cx="1981200" cy="1981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4668221"/>
            <a:ext cx="3428999" cy="923330"/>
          </a:xfrm>
          <a:prstGeom prst="rect">
            <a:avLst/>
          </a:prstGeom>
          <a:solidFill>
            <a:schemeClr val="accent1"/>
          </a:solidFill>
        </p:spPr>
        <p:txBody>
          <a:bodyPr wrap="square" rtlCol="0">
            <a:spAutoFit/>
          </a:bodyPr>
          <a:lstStyle/>
          <a:p>
            <a:r>
              <a:rPr lang="en-US" dirty="0" smtClean="0">
                <a:solidFill>
                  <a:schemeClr val="bg1"/>
                </a:solidFill>
              </a:rPr>
              <a:t>Monitors </a:t>
            </a:r>
            <a:r>
              <a:rPr lang="en-US" dirty="0">
                <a:solidFill>
                  <a:schemeClr val="bg1"/>
                </a:solidFill>
              </a:rPr>
              <a:t>temperature four times </a:t>
            </a:r>
          </a:p>
          <a:p>
            <a:r>
              <a:rPr lang="en-US" dirty="0">
                <a:solidFill>
                  <a:schemeClr val="bg1"/>
                </a:solidFill>
              </a:rPr>
              <a:t>each second and adjusts the heat </a:t>
            </a:r>
          </a:p>
          <a:p>
            <a:r>
              <a:rPr lang="en-US" dirty="0">
                <a:solidFill>
                  <a:schemeClr val="bg1"/>
                </a:solidFill>
              </a:rPr>
              <a:t>level to maintain a 41°C </a:t>
            </a:r>
            <a:r>
              <a:rPr lang="en-US" dirty="0" smtClean="0">
                <a:solidFill>
                  <a:schemeClr val="bg1"/>
                </a:solidFill>
              </a:rPr>
              <a:t>set point. </a:t>
            </a:r>
            <a:endParaRPr lang="en-US" dirty="0">
              <a:solidFill>
                <a:schemeClr val="bg1"/>
              </a:solidFill>
            </a:endParaRPr>
          </a:p>
        </p:txBody>
      </p:sp>
      <p:sp>
        <p:nvSpPr>
          <p:cNvPr id="12" name="TextBox 11"/>
          <p:cNvSpPr txBox="1"/>
          <p:nvPr/>
        </p:nvSpPr>
        <p:spPr>
          <a:xfrm>
            <a:off x="4382068" y="1752600"/>
            <a:ext cx="4457131" cy="369332"/>
          </a:xfrm>
          <a:prstGeom prst="rect">
            <a:avLst/>
          </a:prstGeom>
          <a:noFill/>
        </p:spPr>
        <p:txBody>
          <a:bodyPr wrap="square" rtlCol="0">
            <a:spAutoFit/>
          </a:bodyPr>
          <a:lstStyle/>
          <a:p>
            <a:r>
              <a:rPr lang="en-US" dirty="0"/>
              <a:t>Highly conductive aluminum </a:t>
            </a:r>
            <a:r>
              <a:rPr lang="en-US" dirty="0" smtClean="0"/>
              <a:t>heating </a:t>
            </a:r>
            <a:r>
              <a:rPr lang="en-US" dirty="0"/>
              <a:t>plates</a:t>
            </a:r>
          </a:p>
        </p:txBody>
      </p:sp>
      <p:sp>
        <p:nvSpPr>
          <p:cNvPr id="16" name="TextBox 15"/>
          <p:cNvSpPr txBox="1"/>
          <p:nvPr/>
        </p:nvSpPr>
        <p:spPr>
          <a:xfrm>
            <a:off x="6362700" y="3668063"/>
            <a:ext cx="1238251" cy="523220"/>
          </a:xfrm>
          <a:prstGeom prst="rect">
            <a:avLst/>
          </a:prstGeom>
          <a:noFill/>
        </p:spPr>
        <p:txBody>
          <a:bodyPr wrap="square" rtlCol="0">
            <a:spAutoFit/>
          </a:bodyPr>
          <a:lstStyle/>
          <a:p>
            <a:pPr algn="ctr"/>
            <a:endParaRPr lang="en-US" sz="1400" dirty="0" smtClean="0"/>
          </a:p>
          <a:p>
            <a:pPr algn="ctr"/>
            <a:r>
              <a:rPr lang="en-US" sz="1400" dirty="0" smtClean="0"/>
              <a:t>Label Up</a:t>
            </a:r>
            <a:endParaRPr lang="en-US" sz="1400" dirty="0"/>
          </a:p>
        </p:txBody>
      </p:sp>
      <p:sp>
        <p:nvSpPr>
          <p:cNvPr id="17" name="TextBox 16"/>
          <p:cNvSpPr txBox="1"/>
          <p:nvPr/>
        </p:nvSpPr>
        <p:spPr>
          <a:xfrm>
            <a:off x="7238999" y="2858503"/>
            <a:ext cx="990599" cy="830997"/>
          </a:xfrm>
          <a:prstGeom prst="rect">
            <a:avLst/>
          </a:prstGeom>
          <a:noFill/>
        </p:spPr>
        <p:txBody>
          <a:bodyPr wrap="square" rtlCol="0">
            <a:spAutoFit/>
          </a:bodyPr>
          <a:lstStyle/>
          <a:p>
            <a:r>
              <a:rPr lang="en-US" sz="1200" dirty="0" smtClean="0"/>
              <a:t>Invert bubble trap &amp; fill completely </a:t>
            </a:r>
            <a:endParaRPr lang="en-US" sz="1200" dirty="0"/>
          </a:p>
        </p:txBody>
      </p:sp>
      <p:pic>
        <p:nvPicPr>
          <p:cNvPr id="1032" name="Picture 8" descr="Ranger® Blood and Fluid Warming System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691" y="672366"/>
            <a:ext cx="1381125" cy="476250"/>
          </a:xfrm>
          <a:prstGeom prst="rect">
            <a:avLst/>
          </a:prstGeom>
          <a:noFill/>
          <a:extLst>
            <a:ext uri="{909E8E84-426E-40DD-AFC4-6F175D3DCCD1}">
              <a14:hiddenFill xmlns:a14="http://schemas.microsoft.com/office/drawing/2010/main">
                <a:solidFill>
                  <a:srgbClr val="FFFFFF"/>
                </a:solidFill>
              </a14:hiddenFill>
            </a:ext>
          </a:extLst>
        </p:spPr>
      </p:pic>
      <p:sp>
        <p:nvSpPr>
          <p:cNvPr id="18" name="Left Arrow 17"/>
          <p:cNvSpPr/>
          <p:nvPr/>
        </p:nvSpPr>
        <p:spPr>
          <a:xfrm>
            <a:off x="7871914" y="2858503"/>
            <a:ext cx="885967"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867400" y="3274001"/>
            <a:ext cx="743233" cy="307777"/>
          </a:xfrm>
          <a:prstGeom prst="rect">
            <a:avLst/>
          </a:prstGeom>
          <a:noFill/>
        </p:spPr>
        <p:txBody>
          <a:bodyPr wrap="square" rtlCol="0">
            <a:spAutoFit/>
          </a:bodyPr>
          <a:lstStyle/>
          <a:p>
            <a:pPr algn="ctr"/>
            <a:r>
              <a:rPr lang="en-US" sz="1400" dirty="0" smtClean="0"/>
              <a:t>Inlet</a:t>
            </a:r>
            <a:endParaRPr lang="en-US" sz="1400" dirty="0"/>
          </a:p>
        </p:txBody>
      </p:sp>
      <p:sp>
        <p:nvSpPr>
          <p:cNvPr id="20" name="TextBox 19"/>
          <p:cNvSpPr txBox="1"/>
          <p:nvPr/>
        </p:nvSpPr>
        <p:spPr>
          <a:xfrm>
            <a:off x="8458199" y="3810000"/>
            <a:ext cx="484413" cy="461665"/>
          </a:xfrm>
          <a:prstGeom prst="rect">
            <a:avLst/>
          </a:prstGeom>
          <a:noFill/>
        </p:spPr>
        <p:txBody>
          <a:bodyPr wrap="square" rtlCol="0">
            <a:spAutoFit/>
          </a:bodyPr>
          <a:lstStyle/>
          <a:p>
            <a:r>
              <a:rPr lang="en-US" sz="1200" dirty="0" smtClean="0"/>
              <a:t>Pt. side</a:t>
            </a:r>
            <a:endParaRPr lang="en-US" sz="1200" dirty="0"/>
          </a:p>
        </p:txBody>
      </p:sp>
      <p:sp>
        <p:nvSpPr>
          <p:cNvPr id="21" name="TextBox 20"/>
          <p:cNvSpPr txBox="1"/>
          <p:nvPr/>
        </p:nvSpPr>
        <p:spPr>
          <a:xfrm>
            <a:off x="6610634" y="0"/>
            <a:ext cx="2089772" cy="646331"/>
          </a:xfrm>
          <a:prstGeom prst="rect">
            <a:avLst/>
          </a:prstGeom>
          <a:noFill/>
        </p:spPr>
        <p:txBody>
          <a:bodyPr wrap="square" rtlCol="0">
            <a:spAutoFit/>
          </a:bodyPr>
          <a:lstStyle/>
          <a:p>
            <a:r>
              <a:rPr lang="en-US" dirty="0" smtClean="0">
                <a:solidFill>
                  <a:schemeClr val="bg1"/>
                </a:solidFill>
              </a:rPr>
              <a:t>Even warming</a:t>
            </a:r>
          </a:p>
          <a:p>
            <a:r>
              <a:rPr lang="en-US" dirty="0" smtClean="0">
                <a:solidFill>
                  <a:schemeClr val="bg1"/>
                </a:solidFill>
              </a:rPr>
              <a:t>No hot spots</a:t>
            </a:r>
            <a:endParaRPr lang="en-US" dirty="0">
              <a:solidFill>
                <a:schemeClr val="bg1"/>
              </a:solidFill>
            </a:endParaRPr>
          </a:p>
        </p:txBody>
      </p:sp>
      <p:sp>
        <p:nvSpPr>
          <p:cNvPr id="22" name="Up Arrow 21"/>
          <p:cNvSpPr/>
          <p:nvPr/>
        </p:nvSpPr>
        <p:spPr>
          <a:xfrm rot="2700000">
            <a:off x="6900029" y="1218988"/>
            <a:ext cx="330516" cy="701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58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7772400" cy="3539430"/>
          </a:xfrm>
          <a:prstGeom prst="rect">
            <a:avLst/>
          </a:prstGeom>
        </p:spPr>
        <p:txBody>
          <a:bodyPr wrap="square">
            <a:spAutoFit/>
          </a:bodyPr>
          <a:lstStyle/>
          <a:p>
            <a:r>
              <a:rPr lang="en-US" sz="3200" dirty="0">
                <a:latin typeface="+mj-lt"/>
              </a:rPr>
              <a:t>Blood </a:t>
            </a:r>
            <a:r>
              <a:rPr lang="en-US" sz="3200" dirty="0" smtClean="0">
                <a:latin typeface="+mj-lt"/>
              </a:rPr>
              <a:t>Transfusions are relatively safe, but can </a:t>
            </a:r>
            <a:r>
              <a:rPr lang="en-US" sz="3200" dirty="0">
                <a:latin typeface="+mj-lt"/>
              </a:rPr>
              <a:t>be fatal if incorrectly administered </a:t>
            </a:r>
          </a:p>
          <a:p>
            <a:pPr algn="ctr"/>
            <a:endParaRPr lang="en-US" sz="3200" dirty="0">
              <a:latin typeface="+mj-lt"/>
            </a:endParaRPr>
          </a:p>
          <a:p>
            <a:r>
              <a:rPr lang="en-US" sz="2800" dirty="0" smtClean="0">
                <a:latin typeface="+mj-lt"/>
              </a:rPr>
              <a:t>Critical points where errors </a:t>
            </a:r>
            <a:r>
              <a:rPr lang="en-US" sz="2800" dirty="0">
                <a:latin typeface="+mj-lt"/>
              </a:rPr>
              <a:t>occur most </a:t>
            </a:r>
            <a:r>
              <a:rPr lang="en-US" sz="2800" dirty="0" smtClean="0">
                <a:latin typeface="+mj-lt"/>
              </a:rPr>
              <a:t>frequently: </a:t>
            </a:r>
            <a:endParaRPr lang="en-US" sz="2800" dirty="0">
              <a:latin typeface="+mj-lt"/>
            </a:endParaRPr>
          </a:p>
          <a:p>
            <a:pPr marL="633413" lvl="1"/>
            <a:r>
              <a:rPr lang="en-US" sz="2000" dirty="0"/>
              <a:t>• Patient identification.</a:t>
            </a:r>
          </a:p>
          <a:p>
            <a:pPr marL="633413" lvl="1"/>
            <a:r>
              <a:rPr lang="en-US" sz="2000" dirty="0"/>
              <a:t>• </a:t>
            </a:r>
            <a:r>
              <a:rPr lang="en-US" sz="2000" dirty="0" smtClean="0"/>
              <a:t>Sampling/labeling </a:t>
            </a:r>
            <a:r>
              <a:rPr lang="en-US" sz="2000" dirty="0"/>
              <a:t>of the </a:t>
            </a:r>
            <a:r>
              <a:rPr lang="en-US" sz="2000" dirty="0" smtClean="0"/>
              <a:t>pre-transfusion specimen</a:t>
            </a:r>
            <a:r>
              <a:rPr lang="en-US" sz="2000" dirty="0"/>
              <a:t>.</a:t>
            </a:r>
          </a:p>
          <a:p>
            <a:pPr marL="633413" lvl="1"/>
            <a:r>
              <a:rPr lang="en-US" sz="2000" dirty="0"/>
              <a:t>• Removal of blood from the blood fridge before transfusion.</a:t>
            </a:r>
          </a:p>
          <a:p>
            <a:pPr marL="736600" lvl="1" indent="-103188"/>
            <a:r>
              <a:rPr lang="en-US" sz="2000" dirty="0"/>
              <a:t>• Checking the identification of both the patient and the blood </a:t>
            </a:r>
            <a:r>
              <a:rPr lang="en-US" sz="2000" dirty="0" smtClean="0"/>
              <a:t>component </a:t>
            </a:r>
            <a:r>
              <a:rPr lang="en-US" sz="2000" dirty="0"/>
              <a:t>at the bedside.</a:t>
            </a:r>
          </a:p>
        </p:txBody>
      </p:sp>
      <p:pic>
        <p:nvPicPr>
          <p:cNvPr id="6" name="Picture 2" descr="Red ce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449193"/>
            <a:ext cx="1066800" cy="1660652"/>
          </a:xfrm>
          <a:prstGeom prst="rect">
            <a:avLst/>
          </a:prstGeom>
          <a:noFill/>
          <a:extLst>
            <a:ext uri="{909E8E84-426E-40DD-AFC4-6F175D3DCCD1}">
              <a14:hiddenFill xmlns:a14="http://schemas.microsoft.com/office/drawing/2010/main">
                <a:solidFill>
                  <a:srgbClr val="FFFFFF"/>
                </a:solidFill>
              </a14:hiddenFill>
            </a:ext>
          </a:extLst>
        </p:spPr>
      </p:pic>
      <p:sp>
        <p:nvSpPr>
          <p:cNvPr id="5" name="Left-Right Arrow 4"/>
          <p:cNvSpPr/>
          <p:nvPr/>
        </p:nvSpPr>
        <p:spPr>
          <a:xfrm>
            <a:off x="3848100" y="4852953"/>
            <a:ext cx="1638300"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descr="https://ccmccstorage.blob.core.windows.net/images/course006/module06/Specimen-Label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608006"/>
            <a:ext cx="1714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1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a:t>
            </a:r>
            <a:endParaRPr lang="en-US" dirty="0"/>
          </a:p>
        </p:txBody>
      </p:sp>
    </p:spTree>
    <p:extLst>
      <p:ext uri="{BB962C8B-B14F-4D97-AF65-F5344CB8AC3E}">
        <p14:creationId xmlns:p14="http://schemas.microsoft.com/office/powerpoint/2010/main" val="269289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5029200" cy="3419475"/>
          </a:xfrm>
        </p:spPr>
        <p:txBody>
          <a:bodyPr>
            <a:normAutofit fontScale="92500" lnSpcReduction="20000"/>
          </a:bodyPr>
          <a:lstStyle/>
          <a:p>
            <a:pPr lvl="1"/>
            <a:r>
              <a:rPr lang="en-US" sz="2300" b="1" u="sng" dirty="0" smtClean="0"/>
              <a:t>ABO blood system</a:t>
            </a:r>
          </a:p>
          <a:p>
            <a:pPr marL="868680" lvl="3" indent="0">
              <a:buNone/>
            </a:pPr>
            <a:r>
              <a:rPr lang="en-US" sz="1900" u="sng" dirty="0" smtClean="0"/>
              <a:t/>
            </a:r>
            <a:br>
              <a:rPr lang="en-US" sz="1900" u="sng" dirty="0" smtClean="0"/>
            </a:br>
            <a:r>
              <a:rPr lang="en-US" sz="1900" b="1" dirty="0" smtClean="0"/>
              <a:t>O</a:t>
            </a:r>
            <a:r>
              <a:rPr lang="en-US" sz="1900" dirty="0" smtClean="0"/>
              <a:t> can only receive blood from:</a:t>
            </a:r>
            <a:r>
              <a:rPr lang="en-US" sz="1900" b="1" dirty="0" smtClean="0"/>
              <a:t> O</a:t>
            </a:r>
            <a:r>
              <a:rPr lang="en-US" sz="1900" dirty="0" smtClean="0"/>
              <a:t/>
            </a:r>
            <a:br>
              <a:rPr lang="en-US" sz="1900" dirty="0" smtClean="0"/>
            </a:br>
            <a:r>
              <a:rPr lang="en-US" sz="1900" b="1" dirty="0" smtClean="0"/>
              <a:t>A</a:t>
            </a:r>
            <a:r>
              <a:rPr lang="en-US" sz="1900" dirty="0" smtClean="0"/>
              <a:t> can receive blood from:</a:t>
            </a:r>
            <a:r>
              <a:rPr lang="en-US" sz="1900" b="1" dirty="0" smtClean="0"/>
              <a:t> A </a:t>
            </a:r>
            <a:r>
              <a:rPr lang="en-US" sz="1900" dirty="0" smtClean="0"/>
              <a:t>and </a:t>
            </a:r>
            <a:r>
              <a:rPr lang="en-US" sz="1900" b="1" dirty="0" smtClean="0"/>
              <a:t>O</a:t>
            </a:r>
            <a:r>
              <a:rPr lang="en-US" sz="1900" dirty="0" smtClean="0"/>
              <a:t/>
            </a:r>
            <a:br>
              <a:rPr lang="en-US" sz="1900" dirty="0" smtClean="0"/>
            </a:br>
            <a:r>
              <a:rPr lang="en-US" sz="1900" b="1" dirty="0" smtClean="0"/>
              <a:t>B</a:t>
            </a:r>
            <a:r>
              <a:rPr lang="en-US" sz="1900" dirty="0" smtClean="0"/>
              <a:t> can receive blood from:</a:t>
            </a:r>
            <a:r>
              <a:rPr lang="en-US" sz="1900" b="1" dirty="0" smtClean="0"/>
              <a:t> B</a:t>
            </a:r>
            <a:r>
              <a:rPr lang="en-US" sz="1900" dirty="0" smtClean="0"/>
              <a:t> and </a:t>
            </a:r>
            <a:r>
              <a:rPr lang="en-US" sz="1900" b="1" dirty="0" smtClean="0"/>
              <a:t>O</a:t>
            </a:r>
            <a:r>
              <a:rPr lang="en-US" sz="1900" dirty="0" smtClean="0"/>
              <a:t/>
            </a:r>
            <a:br>
              <a:rPr lang="en-US" sz="1900" dirty="0" smtClean="0"/>
            </a:br>
            <a:r>
              <a:rPr lang="en-US" sz="1900" b="1" dirty="0" smtClean="0"/>
              <a:t>AB</a:t>
            </a:r>
            <a:r>
              <a:rPr lang="en-US" sz="1900" dirty="0" smtClean="0"/>
              <a:t> can receive blood from:</a:t>
            </a:r>
            <a:r>
              <a:rPr lang="en-US" sz="1900" b="1" dirty="0" smtClean="0"/>
              <a:t> AB</a:t>
            </a:r>
            <a:r>
              <a:rPr lang="en-US" sz="1900" dirty="0" smtClean="0"/>
              <a:t>,</a:t>
            </a:r>
            <a:r>
              <a:rPr lang="en-US" sz="1900" b="1" dirty="0" smtClean="0"/>
              <a:t> A</a:t>
            </a:r>
            <a:r>
              <a:rPr lang="en-US" sz="1900" dirty="0" smtClean="0"/>
              <a:t>, </a:t>
            </a:r>
            <a:r>
              <a:rPr lang="en-US" sz="1900" b="1" dirty="0" smtClean="0"/>
              <a:t>B</a:t>
            </a:r>
            <a:r>
              <a:rPr lang="en-US" sz="1900" dirty="0" smtClean="0"/>
              <a:t> and</a:t>
            </a:r>
            <a:r>
              <a:rPr lang="en-US" sz="1900" b="1" dirty="0" smtClean="0"/>
              <a:t> O</a:t>
            </a:r>
            <a:endParaRPr lang="en-US" sz="1900" dirty="0" smtClean="0"/>
          </a:p>
          <a:p>
            <a:pPr lvl="1"/>
            <a:r>
              <a:rPr lang="en-US" sz="2300" b="1" u="sng" dirty="0" smtClean="0"/>
              <a:t>Rh blood system</a:t>
            </a:r>
          </a:p>
          <a:p>
            <a:pPr marL="868680" lvl="3" indent="0">
              <a:buNone/>
            </a:pPr>
            <a:r>
              <a:rPr lang="en-US" sz="1900" u="sng" dirty="0" smtClean="0"/>
              <a:t/>
            </a:r>
            <a:br>
              <a:rPr lang="en-US" sz="1900" u="sng" dirty="0" smtClean="0"/>
            </a:br>
            <a:r>
              <a:rPr lang="en-US" sz="1900" b="1" dirty="0" smtClean="0"/>
              <a:t>Rh+</a:t>
            </a:r>
            <a:r>
              <a:rPr lang="en-US" sz="1900" dirty="0" smtClean="0"/>
              <a:t> can receive blood from: </a:t>
            </a:r>
            <a:r>
              <a:rPr lang="en-US" sz="1900" b="1" dirty="0" smtClean="0"/>
              <a:t>Rh+</a:t>
            </a:r>
            <a:r>
              <a:rPr lang="en-US" sz="1900" dirty="0" smtClean="0"/>
              <a:t> and</a:t>
            </a:r>
            <a:r>
              <a:rPr lang="en-US" sz="1900" b="1" dirty="0" smtClean="0"/>
              <a:t> Rh-</a:t>
            </a:r>
            <a:r>
              <a:rPr lang="en-US" sz="1900" dirty="0" smtClean="0"/>
              <a:t/>
            </a:r>
            <a:br>
              <a:rPr lang="en-US" sz="1900" dirty="0" smtClean="0"/>
            </a:br>
            <a:r>
              <a:rPr lang="en-US" sz="1900" b="1" dirty="0" smtClean="0"/>
              <a:t>Rh-</a:t>
            </a:r>
            <a:r>
              <a:rPr lang="en-US" sz="1900" dirty="0" smtClean="0"/>
              <a:t> can receive blood from: </a:t>
            </a:r>
            <a:r>
              <a:rPr lang="en-US" sz="1900" b="1" dirty="0" smtClean="0"/>
              <a:t>Rh-</a:t>
            </a:r>
            <a:endParaRPr lang="en-US" sz="1900" dirty="0" smtClean="0"/>
          </a:p>
          <a:p>
            <a:pPr marL="0" indent="0">
              <a:buNone/>
            </a:pP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880" y="5074535"/>
            <a:ext cx="3049863" cy="1362075"/>
          </a:xfrm>
          <a:prstGeom prst="rect">
            <a:avLst/>
          </a:prstGeom>
        </p:spPr>
      </p:pic>
      <p:sp>
        <p:nvSpPr>
          <p:cNvPr id="5" name="TextBox 4"/>
          <p:cNvSpPr txBox="1"/>
          <p:nvPr/>
        </p:nvSpPr>
        <p:spPr>
          <a:xfrm>
            <a:off x="685800" y="4191000"/>
            <a:ext cx="3657600" cy="1938992"/>
          </a:xfrm>
          <a:prstGeom prst="rect">
            <a:avLst/>
          </a:prstGeom>
          <a:noFill/>
        </p:spPr>
        <p:txBody>
          <a:bodyPr wrap="square" rtlCol="0">
            <a:spAutoFit/>
          </a:bodyPr>
          <a:lstStyle/>
          <a:p>
            <a:r>
              <a:rPr lang="en-US" sz="4000" dirty="0">
                <a:latin typeface="+mj-lt"/>
              </a:rPr>
              <a:t>Blood </a:t>
            </a:r>
            <a:r>
              <a:rPr lang="en-US" sz="4000" dirty="0" smtClean="0">
                <a:latin typeface="+mj-lt"/>
              </a:rPr>
              <a:t>Type &amp; Rh: </a:t>
            </a:r>
          </a:p>
          <a:p>
            <a:r>
              <a:rPr lang="en-US" sz="4000" dirty="0" smtClean="0">
                <a:latin typeface="+mj-lt"/>
              </a:rPr>
              <a:t>Mismatch leads to hemolysis</a:t>
            </a:r>
            <a:endParaRPr lang="en-US" sz="4000" dirty="0">
              <a:latin typeface="+mj-lt"/>
            </a:endParaRPr>
          </a:p>
        </p:txBody>
      </p:sp>
      <p:sp>
        <p:nvSpPr>
          <p:cNvPr id="6" name="TextBox 5"/>
          <p:cNvSpPr txBox="1"/>
          <p:nvPr/>
        </p:nvSpPr>
        <p:spPr>
          <a:xfrm>
            <a:off x="228600" y="304800"/>
            <a:ext cx="8947910" cy="369332"/>
          </a:xfrm>
          <a:prstGeom prst="rect">
            <a:avLst/>
          </a:prstGeom>
          <a:noFill/>
        </p:spPr>
        <p:txBody>
          <a:bodyPr wrap="square" rtlCol="0">
            <a:spAutoFit/>
          </a:bodyPr>
          <a:lstStyle/>
          <a:p>
            <a:pPr algn="ctr"/>
            <a:r>
              <a:rPr lang="en-US" b="1" dirty="0" smtClean="0"/>
              <a:t>GETTING THE RIGHT BLOOD, TO THE RIGHT PATIENT, EVERY TIME</a:t>
            </a:r>
            <a:endParaRPr lang="en-US" b="1" dirty="0"/>
          </a:p>
        </p:txBody>
      </p:sp>
      <p:pic>
        <p:nvPicPr>
          <p:cNvPr id="10" name="Picture 2" descr="http://www.mhhe.com/biosci/esp/2002_general/Esp/folder_structure/tr/m1/s5/assets/images/trm1s5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066800"/>
            <a:ext cx="2790825" cy="21917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s://ecrimescenechemistrymiller.wikispaces.com/file/view/Rh_factor_pic.jpg/32902339/Rh_factor_pi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499" y="3513085"/>
            <a:ext cx="1952625" cy="12858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38200" y="-32266"/>
            <a:ext cx="7400924" cy="369332"/>
          </a:xfrm>
          <a:prstGeom prst="rect">
            <a:avLst/>
          </a:prstGeom>
          <a:noFill/>
        </p:spPr>
        <p:txBody>
          <a:bodyPr wrap="square" rtlCol="0">
            <a:spAutoFit/>
          </a:bodyPr>
          <a:lstStyle/>
          <a:p>
            <a:pPr algn="ctr"/>
            <a:r>
              <a:rPr lang="en-US" dirty="0" smtClean="0">
                <a:solidFill>
                  <a:schemeClr val="bg1"/>
                </a:solidFill>
              </a:rPr>
              <a:t>PATIENT SAFETY GOAL</a:t>
            </a:r>
            <a:endParaRPr lang="en-US" dirty="0">
              <a:solidFill>
                <a:schemeClr val="bg1"/>
              </a:solidFill>
            </a:endParaRPr>
          </a:p>
        </p:txBody>
      </p:sp>
    </p:spTree>
    <p:extLst>
      <p:ext uri="{BB962C8B-B14F-4D97-AF65-F5344CB8AC3E}">
        <p14:creationId xmlns:p14="http://schemas.microsoft.com/office/powerpoint/2010/main" val="27571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lidesharecdn.com/bloodcomponentspreparationandtherapeuticusesfinal-120612101017-phpapp02/95/slide-11-728.jpg?13395144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934200" cy="52006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5" y="152400"/>
            <a:ext cx="1647825" cy="1666875"/>
          </a:xfrm>
          <a:prstGeom prst="rect">
            <a:avLst/>
          </a:prstGeom>
        </p:spPr>
      </p:pic>
      <p:sp>
        <p:nvSpPr>
          <p:cNvPr id="2" name="TextBox 1"/>
          <p:cNvSpPr txBox="1"/>
          <p:nvPr/>
        </p:nvSpPr>
        <p:spPr>
          <a:xfrm>
            <a:off x="1717847" y="457200"/>
            <a:ext cx="7197553" cy="830997"/>
          </a:xfrm>
          <a:prstGeom prst="rect">
            <a:avLst/>
          </a:prstGeom>
          <a:noFill/>
        </p:spPr>
        <p:txBody>
          <a:bodyPr wrap="square" rtlCol="0">
            <a:spAutoFit/>
          </a:bodyPr>
          <a:lstStyle/>
          <a:p>
            <a:r>
              <a:rPr lang="en-US" sz="2400" b="1" dirty="0" smtClean="0"/>
              <a:t>Many </a:t>
            </a:r>
            <a:r>
              <a:rPr lang="en-US" sz="2400" b="1" dirty="0"/>
              <a:t>types of transfusable products </a:t>
            </a:r>
            <a:r>
              <a:rPr lang="en-US" sz="2400" b="1" dirty="0" smtClean="0"/>
              <a:t>can </a:t>
            </a:r>
            <a:r>
              <a:rPr lang="en-US" sz="2400" b="1" dirty="0"/>
              <a:t>be derived </a:t>
            </a:r>
            <a:r>
              <a:rPr lang="en-US" sz="2400" b="1" dirty="0" smtClean="0"/>
              <a:t>from one unit of whole blood</a:t>
            </a:r>
            <a:r>
              <a:rPr lang="en-US" b="1" dirty="0" smtClean="0"/>
              <a:t>: </a:t>
            </a:r>
            <a:endParaRPr lang="en-US" dirty="0"/>
          </a:p>
        </p:txBody>
      </p:sp>
    </p:spTree>
    <p:extLst>
      <p:ext uri="{BB962C8B-B14F-4D97-AF65-F5344CB8AC3E}">
        <p14:creationId xmlns:p14="http://schemas.microsoft.com/office/powerpoint/2010/main" val="348510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5257800"/>
            <a:ext cx="6781800" cy="1371600"/>
          </a:xfrm>
        </p:spPr>
        <p:txBody>
          <a:bodyPr>
            <a:normAutofit/>
          </a:bodyPr>
          <a:lstStyle/>
          <a:p>
            <a:r>
              <a:rPr lang="en-US" dirty="0" smtClean="0"/>
              <a:t>RBCs</a:t>
            </a:r>
            <a:endParaRPr lang="en-US" dirty="0"/>
          </a:p>
        </p:txBody>
      </p:sp>
      <p:graphicFrame>
        <p:nvGraphicFramePr>
          <p:cNvPr id="3" name="Diagram 2"/>
          <p:cNvGraphicFramePr/>
          <p:nvPr>
            <p:extLst>
              <p:ext uri="{D42A27DB-BD31-4B8C-83A1-F6EECF244321}">
                <p14:modId xmlns:p14="http://schemas.microsoft.com/office/powerpoint/2010/main" val="314871466"/>
              </p:ext>
            </p:extLst>
          </p:nvPr>
        </p:nvGraphicFramePr>
        <p:xfrm>
          <a:off x="685800" y="609600"/>
          <a:ext cx="76200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53201" y="609600"/>
            <a:ext cx="1752600" cy="1376471"/>
          </a:xfrm>
          <a:prstGeom prst="rect">
            <a:avLst/>
          </a:prstGeom>
          <a:ln>
            <a:noFill/>
          </a:ln>
          <a:effectLst>
            <a:softEdge rad="112500"/>
          </a:effectLst>
        </p:spPr>
      </p:pic>
      <p:sp>
        <p:nvSpPr>
          <p:cNvPr id="6" name="TextBox 5"/>
          <p:cNvSpPr txBox="1"/>
          <p:nvPr/>
        </p:nvSpPr>
        <p:spPr>
          <a:xfrm>
            <a:off x="1295400" y="4953000"/>
            <a:ext cx="7162800" cy="923330"/>
          </a:xfrm>
          <a:prstGeom prst="rect">
            <a:avLst/>
          </a:prstGeom>
          <a:noFill/>
        </p:spPr>
        <p:txBody>
          <a:bodyPr wrap="square" rtlCol="0">
            <a:spAutoFit/>
          </a:bodyPr>
          <a:lstStyle/>
          <a:p>
            <a:endParaRPr lang="en-US" b="1" dirty="0" smtClean="0"/>
          </a:p>
          <a:p>
            <a:r>
              <a:rPr lang="en-US" b="1" dirty="0" smtClean="0"/>
              <a:t>“RBC </a:t>
            </a:r>
            <a:r>
              <a:rPr lang="en-US" b="1" dirty="0"/>
              <a:t>transfusion is indicated only for symptomatic anemia or a critical oxygen-carrying deficit” </a:t>
            </a:r>
          </a:p>
        </p:txBody>
      </p:sp>
    </p:spTree>
    <p:extLst>
      <p:ext uri="{BB962C8B-B14F-4D97-AF65-F5344CB8AC3E}">
        <p14:creationId xmlns:p14="http://schemas.microsoft.com/office/powerpoint/2010/main" val="79652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66266"/>
            <a:ext cx="6781800" cy="805934"/>
          </a:xfrm>
        </p:spPr>
        <p:txBody>
          <a:bodyPr>
            <a:normAutofit fontScale="90000"/>
          </a:bodyPr>
          <a:lstStyle/>
          <a:p>
            <a:r>
              <a:rPr lang="en-US" dirty="0" smtClean="0"/>
              <a:t>Fresh Frozen Plasma (FFP)</a:t>
            </a:r>
            <a:endParaRPr lang="en-US" dirty="0"/>
          </a:p>
        </p:txBody>
      </p:sp>
      <p:graphicFrame>
        <p:nvGraphicFramePr>
          <p:cNvPr id="5" name="Diagram 4"/>
          <p:cNvGraphicFramePr/>
          <p:nvPr>
            <p:extLst>
              <p:ext uri="{D42A27DB-BD31-4B8C-83A1-F6EECF244321}">
                <p14:modId xmlns:p14="http://schemas.microsoft.com/office/powerpoint/2010/main" val="2470901022"/>
              </p:ext>
            </p:extLst>
          </p:nvPr>
        </p:nvGraphicFramePr>
        <p:xfrm>
          <a:off x="838200" y="609600"/>
          <a:ext cx="739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247900" y="3124200"/>
            <a:ext cx="838200" cy="1422400"/>
          </a:xfrm>
          <a:prstGeom prst="rect">
            <a:avLst/>
          </a:prstGeom>
        </p:spPr>
      </p:pic>
      <p:sp>
        <p:nvSpPr>
          <p:cNvPr id="3" name="TextBox 2"/>
          <p:cNvSpPr txBox="1"/>
          <p:nvPr/>
        </p:nvSpPr>
        <p:spPr>
          <a:xfrm>
            <a:off x="762000" y="5016158"/>
            <a:ext cx="7467600" cy="369332"/>
          </a:xfrm>
          <a:prstGeom prst="rect">
            <a:avLst/>
          </a:prstGeom>
          <a:noFill/>
        </p:spPr>
        <p:txBody>
          <a:bodyPr wrap="square" rtlCol="0">
            <a:spAutoFit/>
          </a:bodyPr>
          <a:lstStyle/>
          <a:p>
            <a:r>
              <a:rPr lang="en-US" dirty="0" smtClean="0"/>
              <a:t>Mammoth Hospital Blood Bank has </a:t>
            </a:r>
            <a:r>
              <a:rPr lang="en-US" b="1" dirty="0" smtClean="0"/>
              <a:t>8 units of FFP </a:t>
            </a:r>
            <a:r>
              <a:rPr lang="en-US" dirty="0" smtClean="0"/>
              <a:t>available</a:t>
            </a:r>
            <a:endParaRPr lang="en-US" dirty="0"/>
          </a:p>
        </p:txBody>
      </p:sp>
      <p:sp>
        <p:nvSpPr>
          <p:cNvPr id="2" name="Right Brace 1"/>
          <p:cNvSpPr/>
          <p:nvPr/>
        </p:nvSpPr>
        <p:spPr>
          <a:xfrm>
            <a:off x="1887643" y="2667000"/>
            <a:ext cx="45719"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1988216" y="2819400"/>
            <a:ext cx="678784" cy="276999"/>
          </a:xfrm>
          <a:prstGeom prst="rect">
            <a:avLst/>
          </a:prstGeom>
          <a:noFill/>
        </p:spPr>
        <p:txBody>
          <a:bodyPr wrap="square" rtlCol="0">
            <a:spAutoFit/>
          </a:bodyPr>
          <a:lstStyle/>
          <a:p>
            <a:r>
              <a:rPr lang="en-US" sz="1200" dirty="0" smtClean="0"/>
              <a:t>1%</a:t>
            </a:r>
            <a:endParaRPr lang="en-US" sz="1200" dirty="0"/>
          </a:p>
        </p:txBody>
      </p:sp>
      <p:sp>
        <p:nvSpPr>
          <p:cNvPr id="6" name="TextBox 5"/>
          <p:cNvSpPr txBox="1"/>
          <p:nvPr/>
        </p:nvSpPr>
        <p:spPr>
          <a:xfrm>
            <a:off x="762000" y="3810000"/>
            <a:ext cx="1226216" cy="923330"/>
          </a:xfrm>
          <a:prstGeom prst="rect">
            <a:avLst/>
          </a:prstGeom>
          <a:noFill/>
        </p:spPr>
        <p:txBody>
          <a:bodyPr wrap="square" rtlCol="0">
            <a:spAutoFit/>
          </a:bodyPr>
          <a:lstStyle/>
          <a:p>
            <a:r>
              <a:rPr lang="en-US" b="1" dirty="0" smtClean="0"/>
              <a:t>Lab to monitor:</a:t>
            </a:r>
          </a:p>
          <a:p>
            <a:r>
              <a:rPr lang="en-US" b="1" dirty="0" smtClean="0"/>
              <a:t>PT/INR</a:t>
            </a:r>
            <a:endParaRPr lang="en-US" b="1" dirty="0"/>
          </a:p>
        </p:txBody>
      </p:sp>
    </p:spTree>
    <p:extLst>
      <p:ext uri="{BB962C8B-B14F-4D97-AF65-F5344CB8AC3E}">
        <p14:creationId xmlns:p14="http://schemas.microsoft.com/office/powerpoint/2010/main" val="33080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FFP Compatibility Chart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77765224"/>
              </p:ext>
            </p:extLst>
          </p:nvPr>
        </p:nvGraphicFramePr>
        <p:xfrm>
          <a:off x="914400" y="1905000"/>
          <a:ext cx="7239000" cy="2367280"/>
        </p:xfrm>
        <a:graphic>
          <a:graphicData uri="http://schemas.openxmlformats.org/drawingml/2006/table">
            <a:tbl>
              <a:tblPr firstRow="1" bandRow="1">
                <a:tableStyleId>{5C22544A-7EE6-4342-B048-85BDC9FD1C3A}</a:tableStyleId>
              </a:tblPr>
              <a:tblGrid>
                <a:gridCol w="1447800"/>
                <a:gridCol w="1447800"/>
                <a:gridCol w="1447800"/>
                <a:gridCol w="1447800"/>
                <a:gridCol w="1447800"/>
              </a:tblGrid>
              <a:tr h="132080">
                <a:tc>
                  <a:txBody>
                    <a:bodyPr/>
                    <a:lstStyle/>
                    <a:p>
                      <a:endParaRPr lang="en-US" dirty="0"/>
                    </a:p>
                  </a:txBody>
                  <a:tcPr>
                    <a:solidFill>
                      <a:srgbClr val="C00000"/>
                    </a:solidFill>
                  </a:tcPr>
                </a:tc>
                <a:tc>
                  <a:txBody>
                    <a:bodyPr/>
                    <a:lstStyle/>
                    <a:p>
                      <a:pPr algn="ctr"/>
                      <a:r>
                        <a:rPr lang="en-US" b="1" dirty="0" smtClean="0"/>
                        <a:t>A</a:t>
                      </a:r>
                      <a:endParaRPr lang="en-US" b="1" dirty="0"/>
                    </a:p>
                  </a:txBody>
                  <a:tcPr>
                    <a:solidFill>
                      <a:srgbClr val="C00000"/>
                    </a:solidFill>
                  </a:tcPr>
                </a:tc>
                <a:tc>
                  <a:txBody>
                    <a:bodyPr/>
                    <a:lstStyle/>
                    <a:p>
                      <a:pPr algn="ctr"/>
                      <a:r>
                        <a:rPr lang="en-US" b="1" dirty="0" smtClean="0"/>
                        <a:t>B</a:t>
                      </a:r>
                      <a:endParaRPr lang="en-US" b="1" dirty="0"/>
                    </a:p>
                  </a:txBody>
                  <a:tcPr>
                    <a:solidFill>
                      <a:srgbClr val="C00000"/>
                    </a:solidFill>
                  </a:tcPr>
                </a:tc>
                <a:tc>
                  <a:txBody>
                    <a:bodyPr/>
                    <a:lstStyle/>
                    <a:p>
                      <a:pPr algn="ctr"/>
                      <a:r>
                        <a:rPr lang="en-US" b="1" dirty="0" smtClean="0"/>
                        <a:t>AB</a:t>
                      </a:r>
                      <a:endParaRPr lang="en-US" b="1" dirty="0"/>
                    </a:p>
                  </a:txBody>
                  <a:tcPr>
                    <a:solidFill>
                      <a:srgbClr val="C00000"/>
                    </a:solidFill>
                  </a:tcPr>
                </a:tc>
                <a:tc>
                  <a:txBody>
                    <a:bodyPr/>
                    <a:lstStyle/>
                    <a:p>
                      <a:pPr algn="ctr"/>
                      <a:r>
                        <a:rPr lang="en-US" b="1" dirty="0" smtClean="0"/>
                        <a:t>O</a:t>
                      </a:r>
                      <a:endParaRPr lang="en-US" b="1" dirty="0"/>
                    </a:p>
                  </a:txBody>
                  <a:tcPr>
                    <a:solidFill>
                      <a:srgbClr val="C00000"/>
                    </a:solidFill>
                  </a:tcPr>
                </a:tc>
              </a:tr>
              <a:tr h="500380">
                <a:tc>
                  <a:txBody>
                    <a:bodyPr/>
                    <a:lstStyle/>
                    <a:p>
                      <a:pPr algn="ctr"/>
                      <a:r>
                        <a:rPr lang="en-US" b="1" dirty="0" smtClean="0">
                          <a:solidFill>
                            <a:schemeClr val="bg1"/>
                          </a:solidFill>
                        </a:rPr>
                        <a:t>A</a:t>
                      </a:r>
                      <a:endParaRPr lang="en-US" b="1" dirty="0">
                        <a:solidFill>
                          <a:schemeClr val="bg1"/>
                        </a:solidFill>
                      </a:endParaRPr>
                    </a:p>
                  </a:txBody>
                  <a:tcPr>
                    <a:solidFill>
                      <a:srgbClr val="C00000"/>
                    </a:solidFill>
                  </a:tcPr>
                </a:tc>
                <a:tc>
                  <a:txBody>
                    <a:bodyPr/>
                    <a:lstStyle/>
                    <a:p>
                      <a:pPr algn="ctr"/>
                      <a:endParaRPr lang="en-US" dirty="0"/>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B</a:t>
                      </a:r>
                      <a:endParaRPr lang="en-US" b="1" dirty="0">
                        <a:solidFill>
                          <a:schemeClr val="bg1"/>
                        </a:solidFill>
                      </a:endParaRPr>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AB</a:t>
                      </a:r>
                      <a:endParaRPr lang="en-US" b="1" dirty="0">
                        <a:solidFill>
                          <a:schemeClr val="bg1"/>
                        </a:solidFill>
                      </a:endParaRPr>
                    </a:p>
                  </a:txBody>
                  <a:tcPr>
                    <a:solidFill>
                      <a:srgbClr val="C00000"/>
                    </a:solidFill>
                  </a:tcPr>
                </a:tc>
                <a:tc>
                  <a:txBody>
                    <a:bodyPr/>
                    <a:lstStyle/>
                    <a:p>
                      <a:endParaRPr lang="en-US"/>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r>
              <a:tr h="500380">
                <a:tc>
                  <a:txBody>
                    <a:bodyPr/>
                    <a:lstStyle/>
                    <a:p>
                      <a:pPr algn="ctr"/>
                      <a:r>
                        <a:rPr lang="en-US" b="1" dirty="0" smtClean="0">
                          <a:solidFill>
                            <a:schemeClr val="bg1"/>
                          </a:solidFill>
                        </a:rPr>
                        <a:t>0</a:t>
                      </a:r>
                      <a:endParaRPr lang="en-US" b="1" dirty="0">
                        <a:solidFill>
                          <a:schemeClr val="bg1"/>
                        </a:solidFill>
                      </a:endParaRPr>
                    </a:p>
                  </a:txBody>
                  <a:tcPr>
                    <a:solidFill>
                      <a:srgbClr val="C00000"/>
                    </a:solidFill>
                  </a:tcPr>
                </a:tc>
                <a:tc>
                  <a:txBody>
                    <a:bodyPr/>
                    <a:lstStyle/>
                    <a:p>
                      <a:endParaRPr lang="en-US" dirty="0"/>
                    </a:p>
                  </a:txBody>
                  <a:tcPr>
                    <a:solidFill>
                      <a:srgbClr val="C00000"/>
                    </a:solidFill>
                  </a:tcPr>
                </a:tc>
                <a:tc>
                  <a:txBody>
                    <a:bodyPr/>
                    <a:lstStyle/>
                    <a:p>
                      <a:endParaRPr lang="en-US" dirty="0"/>
                    </a:p>
                  </a:txBody>
                  <a:tcPr>
                    <a:solidFill>
                      <a:srgbClr val="C00000"/>
                    </a:solidFill>
                  </a:tcPr>
                </a:tc>
                <a:tc>
                  <a:txBody>
                    <a:bodyPr/>
                    <a:lstStyle/>
                    <a:p>
                      <a:endParaRPr lang="en-US"/>
                    </a:p>
                  </a:txBody>
                  <a:tcPr>
                    <a:solidFill>
                      <a:srgbClr val="C00000"/>
                    </a:solidFill>
                  </a:tcPr>
                </a:tc>
                <a:tc>
                  <a:txBody>
                    <a:bodyPr/>
                    <a:lstStyle/>
                    <a:p>
                      <a:endParaRPr lang="en-US" dirty="0"/>
                    </a:p>
                  </a:txBody>
                  <a:tcPr>
                    <a:solidFill>
                      <a:srgbClr val="C00000"/>
                    </a:solidFill>
                  </a:tcPr>
                </a:tc>
              </a:tr>
            </a:tbl>
          </a:graphicData>
        </a:graphic>
      </p:graphicFrame>
      <p:pic>
        <p:nvPicPr>
          <p:cNvPr id="2050"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017" y="2362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362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847578"/>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5196" y="2847578"/>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0052" y="3332956"/>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1107" y="3886200"/>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5511" y="3842217"/>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3314" y="3900034"/>
            <a:ext cx="332978" cy="3329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Documents and Settings\teckert\Local Settings\Temporary Internet Files\Content.IE5\PLL464PV\MC90043260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886200"/>
            <a:ext cx="332978" cy="3329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615529" y="1221212"/>
            <a:ext cx="3455741" cy="954107"/>
          </a:xfrm>
          <a:prstGeom prst="rect">
            <a:avLst/>
          </a:prstGeom>
          <a:noFill/>
        </p:spPr>
        <p:txBody>
          <a:bodyPr wrap="square" rtlCol="0">
            <a:spAutoFit/>
          </a:bodyPr>
          <a:lstStyle/>
          <a:p>
            <a:endParaRPr lang="en-US" dirty="0" smtClean="0"/>
          </a:p>
          <a:p>
            <a:r>
              <a:rPr lang="en-US" sz="2000" b="1" dirty="0"/>
              <a:t>DONOR</a:t>
            </a:r>
          </a:p>
          <a:p>
            <a:endParaRPr lang="en-US" dirty="0"/>
          </a:p>
        </p:txBody>
      </p:sp>
      <p:sp>
        <p:nvSpPr>
          <p:cNvPr id="20" name="TextBox 19"/>
          <p:cNvSpPr txBox="1"/>
          <p:nvPr/>
        </p:nvSpPr>
        <p:spPr>
          <a:xfrm>
            <a:off x="266700" y="1942868"/>
            <a:ext cx="495300" cy="2585323"/>
          </a:xfrm>
          <a:prstGeom prst="rect">
            <a:avLst/>
          </a:prstGeom>
          <a:noFill/>
        </p:spPr>
        <p:txBody>
          <a:bodyPr wrap="square" rtlCol="0">
            <a:spAutoFit/>
          </a:bodyPr>
          <a:lstStyle/>
          <a:p>
            <a:r>
              <a:rPr lang="en-US" b="1" dirty="0" smtClean="0"/>
              <a:t>R</a:t>
            </a:r>
          </a:p>
          <a:p>
            <a:r>
              <a:rPr lang="en-US" b="1" dirty="0" smtClean="0"/>
              <a:t>E</a:t>
            </a:r>
          </a:p>
          <a:p>
            <a:r>
              <a:rPr lang="en-US" b="1" dirty="0" smtClean="0"/>
              <a:t>C</a:t>
            </a:r>
          </a:p>
          <a:p>
            <a:r>
              <a:rPr lang="en-US" b="1" dirty="0" smtClean="0"/>
              <a:t>I</a:t>
            </a:r>
          </a:p>
          <a:p>
            <a:r>
              <a:rPr lang="en-US" b="1" dirty="0" smtClean="0"/>
              <a:t>P</a:t>
            </a:r>
          </a:p>
          <a:p>
            <a:r>
              <a:rPr lang="en-US" b="1" dirty="0"/>
              <a:t>I</a:t>
            </a:r>
            <a:endParaRPr lang="en-US" b="1" dirty="0" smtClean="0"/>
          </a:p>
          <a:p>
            <a:r>
              <a:rPr lang="en-US" b="1" dirty="0" smtClean="0"/>
              <a:t>E</a:t>
            </a:r>
          </a:p>
          <a:p>
            <a:r>
              <a:rPr lang="en-US" b="1" dirty="0" smtClean="0"/>
              <a:t>N</a:t>
            </a:r>
          </a:p>
          <a:p>
            <a:r>
              <a:rPr lang="en-US" b="1" dirty="0"/>
              <a:t>T</a:t>
            </a:r>
          </a:p>
        </p:txBody>
      </p:sp>
      <p:sp>
        <p:nvSpPr>
          <p:cNvPr id="22" name="TextBox 21"/>
          <p:cNvSpPr txBox="1"/>
          <p:nvPr/>
        </p:nvSpPr>
        <p:spPr>
          <a:xfrm>
            <a:off x="762000" y="914400"/>
            <a:ext cx="7391400" cy="369332"/>
          </a:xfrm>
          <a:prstGeom prst="rect">
            <a:avLst/>
          </a:prstGeom>
          <a:noFill/>
        </p:spPr>
        <p:txBody>
          <a:bodyPr wrap="square" rtlCol="0">
            <a:spAutoFit/>
          </a:bodyPr>
          <a:lstStyle/>
          <a:p>
            <a:r>
              <a:rPr lang="en-US" dirty="0" smtClean="0"/>
              <a:t>Plasma has ABO antibodies, so must be ABO compatible with recipient</a:t>
            </a:r>
            <a:endParaRPr lang="en-US" dirty="0"/>
          </a:p>
        </p:txBody>
      </p:sp>
      <p:sp>
        <p:nvSpPr>
          <p:cNvPr id="23" name="TextBox 22"/>
          <p:cNvSpPr txBox="1"/>
          <p:nvPr/>
        </p:nvSpPr>
        <p:spPr>
          <a:xfrm>
            <a:off x="762000" y="4648200"/>
            <a:ext cx="7620000" cy="369332"/>
          </a:xfrm>
          <a:prstGeom prst="rect">
            <a:avLst/>
          </a:prstGeom>
          <a:noFill/>
        </p:spPr>
        <p:txBody>
          <a:bodyPr wrap="square" rtlCol="0">
            <a:spAutoFit/>
          </a:bodyPr>
          <a:lstStyle/>
          <a:p>
            <a:r>
              <a:rPr lang="en-US" dirty="0" smtClean="0"/>
              <a:t>Rh Compatibility: Not an issue.  Plasma products have no RBCs.</a:t>
            </a:r>
            <a:endParaRPr lang="en-US" dirty="0"/>
          </a:p>
        </p:txBody>
      </p:sp>
      <p:sp>
        <p:nvSpPr>
          <p:cNvPr id="24" name="Down Arrow 23"/>
          <p:cNvSpPr/>
          <p:nvPr/>
        </p:nvSpPr>
        <p:spPr>
          <a:xfrm rot="2700000">
            <a:off x="6028419" y="1576253"/>
            <a:ext cx="369220" cy="48920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25" name="TextBox 24"/>
          <p:cNvSpPr txBox="1"/>
          <p:nvPr/>
        </p:nvSpPr>
        <p:spPr>
          <a:xfrm>
            <a:off x="6324600" y="1332690"/>
            <a:ext cx="2819400" cy="369332"/>
          </a:xfrm>
          <a:prstGeom prst="rect">
            <a:avLst/>
          </a:prstGeom>
          <a:noFill/>
        </p:spPr>
        <p:txBody>
          <a:bodyPr wrap="square" rtlCol="0">
            <a:spAutoFit/>
          </a:bodyPr>
          <a:lstStyle/>
          <a:p>
            <a:r>
              <a:rPr lang="en-US" i="1" dirty="0" smtClean="0"/>
              <a:t>Good for all blood types</a:t>
            </a:r>
            <a:endParaRPr lang="en-US" i="1" dirty="0"/>
          </a:p>
        </p:txBody>
      </p:sp>
    </p:spTree>
    <p:extLst>
      <p:ext uri="{BB962C8B-B14F-4D97-AF65-F5344CB8AC3E}">
        <p14:creationId xmlns:p14="http://schemas.microsoft.com/office/powerpoint/2010/main" val="2720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5366266"/>
            <a:ext cx="6781800" cy="805934"/>
          </a:xfrm>
        </p:spPr>
        <p:txBody>
          <a:bodyPr>
            <a:normAutofit fontScale="90000"/>
          </a:bodyPr>
          <a:lstStyle/>
          <a:p>
            <a:r>
              <a:rPr lang="en-US" dirty="0" smtClean="0"/>
              <a:t>Platelets</a:t>
            </a:r>
            <a:endParaRPr lang="en-US" dirty="0"/>
          </a:p>
        </p:txBody>
      </p:sp>
      <p:graphicFrame>
        <p:nvGraphicFramePr>
          <p:cNvPr id="5" name="Diagram 4"/>
          <p:cNvGraphicFramePr/>
          <p:nvPr>
            <p:extLst>
              <p:ext uri="{D42A27DB-BD31-4B8C-83A1-F6EECF244321}">
                <p14:modId xmlns:p14="http://schemas.microsoft.com/office/powerpoint/2010/main" val="3774375397"/>
              </p:ext>
            </p:extLst>
          </p:nvPr>
        </p:nvGraphicFramePr>
        <p:xfrm>
          <a:off x="838200" y="609600"/>
          <a:ext cx="7391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66800" y="3581400"/>
            <a:ext cx="1524000" cy="369332"/>
          </a:xfrm>
          <a:prstGeom prst="rect">
            <a:avLst/>
          </a:prstGeom>
          <a:noFill/>
        </p:spPr>
        <p:txBody>
          <a:bodyPr wrap="square" rtlCol="0">
            <a:spAutoFit/>
          </a:bodyPr>
          <a:lstStyle/>
          <a:p>
            <a:endParaRPr lang="en-US" dirty="0"/>
          </a:p>
        </p:txBody>
      </p:sp>
      <p:pic>
        <p:nvPicPr>
          <p:cNvPr id="11" name="Picture 2" descr="Platele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7800" y="3104040"/>
            <a:ext cx="914400" cy="13240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26037" y="5257800"/>
            <a:ext cx="4255962" cy="646331"/>
          </a:xfrm>
          <a:prstGeom prst="rect">
            <a:avLst/>
          </a:prstGeom>
          <a:noFill/>
        </p:spPr>
        <p:txBody>
          <a:bodyPr wrap="square" rtlCol="0">
            <a:spAutoFit/>
          </a:bodyPr>
          <a:lstStyle/>
          <a:p>
            <a:r>
              <a:rPr lang="en-US" b="1" i="1" dirty="0" smtClean="0"/>
              <a:t>Platelets are stored at room temperature= increased chance for bacterial growth</a:t>
            </a:r>
            <a:endParaRPr lang="en-US" b="1" i="1" dirty="0"/>
          </a:p>
        </p:txBody>
      </p:sp>
      <p:sp>
        <p:nvSpPr>
          <p:cNvPr id="8" name="TextBox 7"/>
          <p:cNvSpPr txBox="1"/>
          <p:nvPr/>
        </p:nvSpPr>
        <p:spPr>
          <a:xfrm>
            <a:off x="762000" y="6248400"/>
            <a:ext cx="4724400" cy="369332"/>
          </a:xfrm>
          <a:prstGeom prst="rect">
            <a:avLst/>
          </a:prstGeom>
          <a:noFill/>
        </p:spPr>
        <p:txBody>
          <a:bodyPr wrap="square" rtlCol="0">
            <a:spAutoFit/>
          </a:bodyPr>
          <a:lstStyle/>
          <a:p>
            <a:r>
              <a:rPr lang="en-US" b="1" dirty="0"/>
              <a:t>Normal platelet count=150,000-400,000</a:t>
            </a:r>
          </a:p>
        </p:txBody>
      </p:sp>
      <p:sp>
        <p:nvSpPr>
          <p:cNvPr id="3" name="AutoShape 2" descr="Herald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erald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9742" y="1295400"/>
            <a:ext cx="854257" cy="990600"/>
          </a:xfrm>
          <a:prstGeom prst="rect">
            <a:avLst/>
          </a:prstGeom>
          <a:noFill/>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7696200" y="1620284"/>
            <a:ext cx="685799" cy="242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381998" y="990600"/>
            <a:ext cx="685801" cy="369332"/>
          </a:xfrm>
          <a:prstGeom prst="rect">
            <a:avLst/>
          </a:prstGeom>
          <a:noFill/>
        </p:spPr>
        <p:txBody>
          <a:bodyPr wrap="square" rtlCol="0">
            <a:spAutoFit/>
          </a:bodyPr>
          <a:lstStyle/>
          <a:p>
            <a:r>
              <a:rPr lang="en-US" dirty="0" smtClean="0"/>
              <a:t>Reno</a:t>
            </a:r>
            <a:endParaRPr lang="en-US" dirty="0"/>
          </a:p>
        </p:txBody>
      </p:sp>
    </p:spTree>
    <p:extLst>
      <p:ext uri="{BB962C8B-B14F-4D97-AF65-F5344CB8AC3E}">
        <p14:creationId xmlns:p14="http://schemas.microsoft.com/office/powerpoint/2010/main" val="422651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34270</TotalTime>
  <Words>4070</Words>
  <Application>Microsoft Office PowerPoint</Application>
  <PresentationFormat>On-screen Show (4:3)</PresentationFormat>
  <Paragraphs>587</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NewsPrint</vt:lpstr>
      <vt:lpstr>Blood Transfusions in the ED</vt:lpstr>
      <vt:lpstr>At the end of the lecture, the participate will BE ABLE to: </vt:lpstr>
      <vt:lpstr>PowerPoint Presentation</vt:lpstr>
      <vt:lpstr>PowerPoint Presentation</vt:lpstr>
      <vt:lpstr>PowerPoint Presentation</vt:lpstr>
      <vt:lpstr>RBCs</vt:lpstr>
      <vt:lpstr>Fresh Frozen Plasma (FFP)</vt:lpstr>
      <vt:lpstr>FFP Compatibility Chart</vt:lpstr>
      <vt:lpstr>Platelets</vt:lpstr>
      <vt:lpstr>Cryoprecipitate</vt:lpstr>
      <vt:lpstr>PowerPoint Presentation</vt:lpstr>
      <vt:lpstr>PowerPoint Presentation</vt:lpstr>
      <vt:lpstr>Febrile Non Hemolytic Reactions</vt:lpstr>
      <vt:lpstr>Hemolytic Reactions</vt:lpstr>
      <vt:lpstr>Allergic/ Anaphylactic Rxs</vt:lpstr>
      <vt:lpstr>TACO (Transfusion Associated Circulatory Overload)</vt:lpstr>
      <vt:lpstr>               TRALI (Transfusion Related Acute Lung Injury)</vt:lpstr>
      <vt:lpstr>PowerPoint Presentation</vt:lpstr>
      <vt:lpstr>PowerPoint Presentation</vt:lpstr>
      <vt:lpstr>PowerPoint Presentation</vt:lpstr>
      <vt:lpstr>Blood Transfusion Administration</vt:lpstr>
      <vt:lpstr>    Two Nurse  Bedside Verification</vt:lpstr>
      <vt:lpstr>Mammoth Hospital Procedure for Transfusion Reaction</vt:lpstr>
      <vt:lpstr>After blood transfusion Continue to monitor patient: Remember some transfusion reactions are delayed </vt:lpstr>
      <vt:lpstr>Obtaining Blood / Blood Components After-hours</vt:lpstr>
      <vt:lpstr> Massive Blood Transfusion</vt:lpstr>
      <vt:lpstr>PowerPoint Presentation</vt:lpstr>
      <vt:lpstr>PowerPoint Presentation</vt:lpstr>
      <vt:lpstr>PowerPoint Presentation</vt:lpstr>
      <vt:lpstr>Questions?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Transfusions</dc:title>
  <dc:creator>Terri Eckert</dc:creator>
  <cp:lastModifiedBy>Terri Eckert</cp:lastModifiedBy>
  <cp:revision>206</cp:revision>
  <dcterms:created xsi:type="dcterms:W3CDTF">2013-09-23T13:51:33Z</dcterms:created>
  <dcterms:modified xsi:type="dcterms:W3CDTF">2013-12-02T15:48:02Z</dcterms:modified>
</cp:coreProperties>
</file>