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6" r:id="rId23"/>
    <p:sldId id="276" r:id="rId24"/>
    <p:sldId id="288" r:id="rId25"/>
    <p:sldId id="289" r:id="rId26"/>
    <p:sldId id="290" r:id="rId27"/>
    <p:sldId id="291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7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C682714-88CF-4D60-A377-F3329EE5992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78B9E6E-985C-40EF-B368-4F5F96318770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Introduction to Urology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Emily Marshall, PA-C, MPAP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6696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Treatment of BPH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Transurethral resection of the prostate (TURP)</a:t>
            </a:r>
          </a:p>
          <a:p>
            <a:r>
              <a:rPr lang="en-US" dirty="0" smtClean="0"/>
              <a:t>Transurethral incision of the prostate (TUIP)</a:t>
            </a:r>
          </a:p>
          <a:p>
            <a:r>
              <a:rPr lang="en-US" dirty="0" smtClean="0"/>
              <a:t>Open simple prostatectomy</a:t>
            </a:r>
          </a:p>
          <a:p>
            <a:r>
              <a:rPr lang="en-US" dirty="0" smtClean="0"/>
              <a:t>Laser therapy</a:t>
            </a:r>
          </a:p>
          <a:p>
            <a:r>
              <a:rPr lang="en-US" dirty="0" smtClean="0"/>
              <a:t>Transurethral needle ablation of the prostate (TUNA)</a:t>
            </a:r>
          </a:p>
          <a:p>
            <a:r>
              <a:rPr lang="en-US" dirty="0" smtClean="0"/>
              <a:t>Transurethral electro-vaporization of the prostate</a:t>
            </a:r>
          </a:p>
          <a:p>
            <a:r>
              <a:rPr lang="en-US" dirty="0" smtClean="0"/>
              <a:t>Microwave hyperthermia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1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Transurethral Resection of the Prostate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143000"/>
            <a:ext cx="6019800" cy="4815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1" y="6143531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http://www.bing.com/images/search?q=transurethral+resection+of+prostate+&amp;view=detail&amp;id=DB971AE5DB85690222613AB77144DF9F38D26452&amp;first=1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328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Risks/Complications of TURP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u="sng" dirty="0" smtClean="0"/>
              <a:t>Risks</a:t>
            </a:r>
            <a:r>
              <a:rPr lang="en-US" dirty="0" smtClean="0"/>
              <a:t>: incontinence </a:t>
            </a:r>
            <a:r>
              <a:rPr lang="en-US" dirty="0"/>
              <a:t>(&lt;1</a:t>
            </a:r>
            <a:r>
              <a:rPr lang="en-US" dirty="0" smtClean="0"/>
              <a:t>%), impotence (5-10</a:t>
            </a:r>
            <a:r>
              <a:rPr lang="en-US" dirty="0"/>
              <a:t>%), </a:t>
            </a:r>
            <a:r>
              <a:rPr lang="en-US" dirty="0" smtClean="0"/>
              <a:t>retrograde </a:t>
            </a:r>
            <a:r>
              <a:rPr lang="en-US" dirty="0"/>
              <a:t>ejaculation (75</a:t>
            </a:r>
            <a:r>
              <a:rPr lang="en-US" dirty="0" smtClean="0"/>
              <a:t>%)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u="sng" dirty="0" smtClean="0"/>
              <a:t>Complications</a:t>
            </a:r>
            <a:r>
              <a:rPr lang="en-US" dirty="0" smtClean="0"/>
              <a:t>: bleeding, urethral stricture or bladder neck contracture, perforation of prostate capsule with extravasation, and if severe, transurethral resection syndrome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88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Transurethral Resection Syndrome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Hypervolemic</a:t>
            </a:r>
            <a:r>
              <a:rPr lang="en-US" dirty="0" smtClean="0"/>
              <a:t>, </a:t>
            </a:r>
            <a:r>
              <a:rPr lang="en-US" dirty="0" err="1" smtClean="0"/>
              <a:t>hyponatremic</a:t>
            </a:r>
            <a:r>
              <a:rPr lang="en-US" dirty="0" smtClean="0"/>
              <a:t> state resulting from absorption of hypotonic irrigating solution</a:t>
            </a:r>
          </a:p>
          <a:p>
            <a:r>
              <a:rPr lang="en-US" dirty="0" smtClean="0"/>
              <a:t>Risk ↑ with </a:t>
            </a:r>
            <a:r>
              <a:rPr lang="en-US" dirty="0"/>
              <a:t>resection times </a:t>
            </a:r>
            <a:r>
              <a:rPr lang="en-US" dirty="0" smtClean="0"/>
              <a:t>&gt; 90 minutes</a:t>
            </a:r>
          </a:p>
          <a:p>
            <a:r>
              <a:rPr lang="en-US" u="sng" dirty="0" smtClean="0"/>
              <a:t>Symptoms/Signs</a:t>
            </a:r>
            <a:r>
              <a:rPr lang="en-US" dirty="0" smtClean="0"/>
              <a:t>: nausea/vomiting, confusion, HTN, </a:t>
            </a:r>
            <a:r>
              <a:rPr lang="en-US" dirty="0" err="1" smtClean="0"/>
              <a:t>bradycardia</a:t>
            </a:r>
            <a:r>
              <a:rPr lang="en-US" dirty="0" smtClean="0"/>
              <a:t>, visual disturbances</a:t>
            </a:r>
          </a:p>
          <a:p>
            <a:r>
              <a:rPr lang="en-US" u="sng" dirty="0" smtClean="0"/>
              <a:t>Treatment</a:t>
            </a:r>
            <a:r>
              <a:rPr lang="en-US" dirty="0" smtClean="0"/>
              <a:t>: diuresis and, in severe cases, hypertonic saline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49104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Prostate Cancer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common cancer in American men</a:t>
            </a:r>
          </a:p>
          <a:p>
            <a:r>
              <a:rPr lang="en-US" dirty="0" smtClean="0"/>
              <a:t>Incidence ↑ with age</a:t>
            </a:r>
          </a:p>
          <a:p>
            <a:r>
              <a:rPr lang="en-US" dirty="0" smtClean="0"/>
              <a:t>A 50-year old American man has a lifetime risk of 40% for latent prostate cancer</a:t>
            </a:r>
            <a:r>
              <a:rPr lang="en-US" dirty="0"/>
              <a:t> </a:t>
            </a:r>
            <a:r>
              <a:rPr lang="en-US" dirty="0" smtClean="0"/>
              <a:t>&amp; a 2.9% risk of death due to prostate cancer</a:t>
            </a:r>
          </a:p>
          <a:p>
            <a:r>
              <a:rPr lang="en-US" u="sng" dirty="0" smtClean="0"/>
              <a:t>Risk Factors</a:t>
            </a:r>
            <a:r>
              <a:rPr lang="en-US" dirty="0" smtClean="0"/>
              <a:t>: Blacks, + Family </a:t>
            </a:r>
            <a:r>
              <a:rPr lang="en-US" dirty="0" err="1" smtClean="0"/>
              <a:t>Hx</a:t>
            </a:r>
            <a:r>
              <a:rPr lang="en-US" dirty="0" smtClean="0"/>
              <a:t>, ↑ fat intake</a:t>
            </a:r>
          </a:p>
          <a:p>
            <a:r>
              <a:rPr lang="en-US" dirty="0" smtClean="0"/>
              <a:t>Most common site of metastasis is the axial skeleton, ↑ Alkaline Phosphatase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84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Symptoms/Signs of Prostate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Signs</a:t>
            </a:r>
            <a:r>
              <a:rPr lang="en-US" dirty="0" smtClean="0"/>
              <a:t>: prostate nodule found on digital rectal examination (DRE), ↑serum Prostate Specific Antigen (PSA)</a:t>
            </a:r>
          </a:p>
          <a:p>
            <a:r>
              <a:rPr lang="en-US" dirty="0" smtClean="0"/>
              <a:t>Usually asymptomatic</a:t>
            </a:r>
          </a:p>
          <a:p>
            <a:r>
              <a:rPr lang="en-US" u="sng" dirty="0" smtClean="0"/>
              <a:t>Possible Symptoms</a:t>
            </a:r>
            <a:r>
              <a:rPr lang="en-US" dirty="0" smtClean="0"/>
              <a:t>: obstructive voiding symptoms, lower extremity lymphedema due to lymph node metastases, back pain or pathologic </a:t>
            </a:r>
            <a:r>
              <a:rPr lang="en-US" dirty="0" err="1" smtClean="0"/>
              <a:t>fx’s</a:t>
            </a:r>
            <a:r>
              <a:rPr lang="en-US" dirty="0" smtClean="0"/>
              <a:t> due to metastases, neurologic symptoms due to epidural metastases or </a:t>
            </a:r>
            <a:r>
              <a:rPr lang="en-US" smtClean="0"/>
              <a:t>cord compression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9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Prostate Biopsy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Transrectal</a:t>
            </a:r>
            <a:r>
              <a:rPr lang="en-US" dirty="0" smtClean="0"/>
              <a:t> ultrasound-guided biopsy is used to detect prostate cancer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605404"/>
            <a:ext cx="5181600" cy="3535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6172200"/>
            <a:ext cx="7924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http://www.bing.com/images/search?q=prostate+biopsy&amp;FORM=HDRSC2</a:t>
            </a:r>
          </a:p>
        </p:txBody>
      </p:sp>
    </p:spTree>
    <p:extLst>
      <p:ext uri="{BB962C8B-B14F-4D97-AF65-F5344CB8AC3E}">
        <p14:creationId xmlns:p14="http://schemas.microsoft.com/office/powerpoint/2010/main" val="218558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Prostate Cancer Pathology &amp; Staging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prostate cancers are adenocarcinomas</a:t>
            </a:r>
          </a:p>
          <a:p>
            <a:r>
              <a:rPr lang="en-US" dirty="0" err="1" smtClean="0"/>
              <a:t>Gleasons</a:t>
            </a:r>
            <a:r>
              <a:rPr lang="en-US" dirty="0" smtClean="0"/>
              <a:t> Score: five “grades” are possible</a:t>
            </a:r>
          </a:p>
          <a:p>
            <a:pPr lvl="1"/>
            <a:r>
              <a:rPr lang="en-US" dirty="0" smtClean="0"/>
              <a:t>A primary grade is applied to the architectural pattern of cancerous glands occupying the largest area</a:t>
            </a:r>
          </a:p>
          <a:p>
            <a:pPr lvl="1"/>
            <a:r>
              <a:rPr lang="en-US" dirty="0" smtClean="0"/>
              <a:t>A secondary grade is applied to the next largest area of cancerous growth</a:t>
            </a:r>
          </a:p>
          <a:p>
            <a:pPr lvl="1"/>
            <a:r>
              <a:rPr lang="en-US" dirty="0" smtClean="0"/>
              <a:t>Adding the score of the primary and secondary patterns gives a Gleason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84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Gleasons</a:t>
            </a:r>
            <a:r>
              <a:rPr lang="en-US" dirty="0" smtClean="0"/>
              <a:t> Score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 + 5   most aggressive possible</a:t>
            </a:r>
          </a:p>
          <a:p>
            <a:r>
              <a:rPr lang="en-US" dirty="0" smtClean="0"/>
              <a:t>4 + 3   </a:t>
            </a:r>
            <a:r>
              <a:rPr lang="en-US" dirty="0"/>
              <a:t>f</a:t>
            </a:r>
            <a:r>
              <a:rPr lang="en-US" dirty="0" smtClean="0"/>
              <a:t>airly aggressive</a:t>
            </a:r>
          </a:p>
          <a:p>
            <a:r>
              <a:rPr lang="en-US" dirty="0" smtClean="0"/>
              <a:t>3 + 3   moderate aggressiveness </a:t>
            </a:r>
          </a:p>
          <a:p>
            <a:r>
              <a:rPr lang="en-US" dirty="0" smtClean="0"/>
              <a:t>2 + 3   fairly non-aggressive</a:t>
            </a:r>
          </a:p>
          <a:p>
            <a:r>
              <a:rPr lang="en-US" dirty="0" smtClean="0"/>
              <a:t>1 + 1   very non-aggressive</a:t>
            </a:r>
          </a:p>
          <a:p>
            <a:r>
              <a:rPr lang="en-US" dirty="0" smtClean="0"/>
              <a:t>Grades 4 and 5: ↑ risk of metastasis</a:t>
            </a:r>
          </a:p>
          <a:p>
            <a:r>
              <a:rPr lang="en-US" dirty="0" smtClean="0"/>
              <a:t>Grades 1 and 2: usually confined to the prostate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36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Prostate Cancer Treatment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Active surveillance</a:t>
            </a:r>
          </a:p>
          <a:p>
            <a:r>
              <a:rPr lang="en-US" dirty="0" smtClean="0"/>
              <a:t>Cryosurgery</a:t>
            </a:r>
          </a:p>
          <a:p>
            <a:r>
              <a:rPr lang="en-US" dirty="0" smtClean="0"/>
              <a:t>Radical prostatectomy (open vs. robotic)</a:t>
            </a:r>
          </a:p>
          <a:p>
            <a:r>
              <a:rPr lang="en-US" dirty="0" smtClean="0"/>
              <a:t>Radiation therapy</a:t>
            </a:r>
          </a:p>
          <a:p>
            <a:r>
              <a:rPr lang="en-US" dirty="0" smtClean="0"/>
              <a:t>Androgen deprivation therapy (pharmacological or surgical orchiectomy)</a:t>
            </a:r>
          </a:p>
          <a:p>
            <a:r>
              <a:rPr lang="en-US" dirty="0" smtClean="0"/>
              <a:t>Chemotherapy (last resort treatment)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6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Upon completion of this lecture, nurses should have increased knowledge about epidemiology, symptoms, signs and treatment options for the following conditions: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Benign Prostatic Hyperplasia (BPH)</a:t>
            </a:r>
          </a:p>
          <a:p>
            <a:r>
              <a:rPr lang="en-US" dirty="0" smtClean="0"/>
              <a:t>Prostate Cancer</a:t>
            </a:r>
          </a:p>
          <a:p>
            <a:r>
              <a:rPr lang="en-US" dirty="0" smtClean="0"/>
              <a:t>Bladder Cancer</a:t>
            </a:r>
          </a:p>
          <a:p>
            <a:r>
              <a:rPr lang="en-US" dirty="0" smtClean="0"/>
              <a:t>Pelvic Prolapse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49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Prostatectomy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Removal of the seminal vesicles, prostate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ampullae</a:t>
            </a:r>
            <a:r>
              <a:rPr lang="en-US" dirty="0" smtClean="0"/>
              <a:t> of the vas deferens</a:t>
            </a:r>
          </a:p>
          <a:p>
            <a:r>
              <a:rPr lang="en-US" dirty="0" smtClean="0"/>
              <a:t>After surgery, a </a:t>
            </a:r>
            <a:r>
              <a:rPr lang="en-US" dirty="0" err="1" smtClean="0"/>
              <a:t>foley</a:t>
            </a:r>
            <a:r>
              <a:rPr lang="en-US" dirty="0" smtClean="0"/>
              <a:t> catheter is left in place for 1-3 weeks and can only be removed when the surgeon decides; it cannot be changed or removed until the surgeon decides </a:t>
            </a:r>
          </a:p>
          <a:p>
            <a:r>
              <a:rPr lang="en-US" u="sng" dirty="0" smtClean="0"/>
              <a:t>Risks of Surgery</a:t>
            </a:r>
            <a:r>
              <a:rPr lang="en-US" dirty="0" smtClean="0"/>
              <a:t>: urinary incontinence, impotence </a:t>
            </a:r>
            <a:r>
              <a:rPr lang="en-US" dirty="0"/>
              <a:t>&amp;</a:t>
            </a:r>
            <a:r>
              <a:rPr lang="en-US" dirty="0" smtClean="0"/>
              <a:t> other surgery risks (bleeding, etc.)</a:t>
            </a:r>
          </a:p>
          <a:p>
            <a:r>
              <a:rPr lang="en-US" dirty="0" smtClean="0"/>
              <a:t>Dry orgasms (sperm banking prior to surgery)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34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Cryosurgery of the Prostate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Liquid nitrogen is circulated through small hollow-core needles inserted into the prostate under ultrasound guidance</a:t>
            </a:r>
          </a:p>
          <a:p>
            <a:r>
              <a:rPr lang="en-US" dirty="0" smtClean="0"/>
              <a:t>Leads to tissue destruction</a:t>
            </a:r>
          </a:p>
          <a:p>
            <a:r>
              <a:rPr lang="en-US" dirty="0" smtClean="0"/>
              <a:t>Great choice for aggressive, localized prostate cancer in a patient who is not a good candidate for radical prostatectomy</a:t>
            </a:r>
          </a:p>
          <a:p>
            <a:r>
              <a:rPr lang="en-US" dirty="0" err="1" smtClean="0"/>
              <a:t>Suprapubic</a:t>
            </a:r>
            <a:r>
              <a:rPr lang="en-US" dirty="0" smtClean="0"/>
              <a:t> catheter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1709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Radiation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Survival of patients with localized cancers approaches 65% at 10 years</a:t>
            </a:r>
          </a:p>
          <a:p>
            <a:r>
              <a:rPr lang="en-US" u="sng" dirty="0" smtClean="0"/>
              <a:t>Urinary Side Effects</a:t>
            </a:r>
            <a:r>
              <a:rPr lang="en-US" dirty="0" smtClean="0"/>
              <a:t>: incontinence, dysuria, urgency, frequency, hematuria</a:t>
            </a:r>
          </a:p>
          <a:p>
            <a:r>
              <a:rPr lang="en-US" dirty="0" smtClean="0"/>
              <a:t>Impotence, infertility</a:t>
            </a:r>
          </a:p>
          <a:p>
            <a:r>
              <a:rPr lang="en-US" u="sng" dirty="0" smtClean="0"/>
              <a:t>Bowel Side Effects</a:t>
            </a:r>
            <a:r>
              <a:rPr lang="en-US" dirty="0" smtClean="0"/>
              <a:t>: bowel frequency &amp; urgency, diarrhea, burning sensation during BMs, hemorrhoids</a:t>
            </a:r>
          </a:p>
          <a:p>
            <a:r>
              <a:rPr lang="en-US" dirty="0" smtClean="0"/>
              <a:t>Side effects tend to worsen over time</a:t>
            </a:r>
          </a:p>
          <a:p>
            <a:r>
              <a:rPr lang="en-US" dirty="0"/>
              <a:t>↑</a:t>
            </a:r>
            <a:r>
              <a:rPr lang="en-US" dirty="0" smtClean="0"/>
              <a:t> risk of other cancers in regions affected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81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Pelvic Organ Prolapse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Uterine prolapse, cystocele, rectocele and </a:t>
            </a:r>
            <a:r>
              <a:rPr lang="en-US" dirty="0" err="1" smtClean="0"/>
              <a:t>enterocele</a:t>
            </a:r>
            <a:r>
              <a:rPr lang="en-US" dirty="0" smtClean="0"/>
              <a:t> are vaginal hernias commonly seen in multiparous women</a:t>
            </a:r>
          </a:p>
          <a:p>
            <a:r>
              <a:rPr lang="en-US" u="sng" dirty="0" smtClean="0"/>
              <a:t>Symptoms</a:t>
            </a:r>
            <a:r>
              <a:rPr lang="en-US" dirty="0" smtClean="0"/>
              <a:t>: pelvic pressure or a dragging sensation as well as bowel or lower urinary tract dysfunction such as stress urinary incontinence</a:t>
            </a:r>
          </a:p>
          <a:p>
            <a:r>
              <a:rPr lang="en-US" u="sng" dirty="0" smtClean="0"/>
              <a:t>Supportive Treatment Options</a:t>
            </a:r>
            <a:r>
              <a:rPr lang="en-US" dirty="0" smtClean="0"/>
              <a:t>: high-fiber diet, ↓weight, </a:t>
            </a:r>
            <a:r>
              <a:rPr lang="en-US" dirty="0" err="1" smtClean="0"/>
              <a:t>pessary</a:t>
            </a:r>
            <a:endParaRPr lang="en-US" dirty="0" smtClean="0"/>
          </a:p>
          <a:p>
            <a:r>
              <a:rPr lang="en-US" u="sng" dirty="0" smtClean="0"/>
              <a:t>Surgical Options</a:t>
            </a:r>
            <a:r>
              <a:rPr lang="en-US" dirty="0" smtClean="0"/>
              <a:t>: bladder sling, anterior/posterior repair &amp; possible hysterectomy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360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Cystocele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800"/>
            <a:ext cx="4814887" cy="481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6262687"/>
            <a:ext cx="899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http://www.bing.com/images/search?q=cystocele&amp;view=detail&amp;id=0759FAD416CC24C63DF0FB07FBC38A3B3A2B00BD&amp;first=1</a:t>
            </a:r>
          </a:p>
        </p:txBody>
      </p:sp>
    </p:spTree>
    <p:extLst>
      <p:ext uri="{BB962C8B-B14F-4D97-AF65-F5344CB8AC3E}">
        <p14:creationId xmlns:p14="http://schemas.microsoft.com/office/powerpoint/2010/main" val="2005169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Rectocele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3816626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0"/>
            <a:ext cx="3579171" cy="248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6019800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http://www.bing.com/images/search?q=rectocele&amp;qs=n&amp;form=QBIR&amp;pq=rectocele&amp;sc=8-9&amp;sp=-1&amp;sk=</a:t>
            </a:r>
          </a:p>
        </p:txBody>
      </p:sp>
    </p:spTree>
    <p:extLst>
      <p:ext uri="{BB962C8B-B14F-4D97-AF65-F5344CB8AC3E}">
        <p14:creationId xmlns:p14="http://schemas.microsoft.com/office/powerpoint/2010/main" val="4283434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Uterine Prolapse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286000"/>
            <a:ext cx="3143250" cy="2970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586740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http://www.bing.com/images/search?q=uterine+prolapse&amp;qs=n&amp;form=QBIR&amp;pq=uterine+prolapse&amp;sc=8-11&amp;sp=-1&amp;sk=</a:t>
            </a:r>
          </a:p>
        </p:txBody>
      </p:sp>
    </p:spTree>
    <p:extLst>
      <p:ext uri="{BB962C8B-B14F-4D97-AF65-F5344CB8AC3E}">
        <p14:creationId xmlns:p14="http://schemas.microsoft.com/office/powerpoint/2010/main" val="2980760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Enterocele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6733" y="2306128"/>
            <a:ext cx="3951667" cy="2646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6248400"/>
            <a:ext cx="868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http://www.bing.com/images/search?q=enterocele&amp;qs=n&amp;form=QBIR&amp;pq=enterocele&amp;sc=0-0&amp;sp=-1&amp;sk=</a:t>
            </a:r>
          </a:p>
        </p:txBody>
      </p:sp>
    </p:spTree>
    <p:extLst>
      <p:ext uri="{BB962C8B-B14F-4D97-AF65-F5344CB8AC3E}">
        <p14:creationId xmlns:p14="http://schemas.microsoft.com/office/powerpoint/2010/main" val="42345553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Bladder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smtClean="0"/>
              <a:t>Risk Factors</a:t>
            </a:r>
            <a:r>
              <a:rPr lang="en-US" dirty="0" smtClean="0"/>
              <a:t>: cigarette smoking, exposure to industrial dyes or solvents</a:t>
            </a:r>
          </a:p>
          <a:p>
            <a:r>
              <a:rPr lang="en-US" dirty="0" smtClean="0"/>
              <a:t>Second most common urologic cancer</a:t>
            </a:r>
          </a:p>
          <a:p>
            <a:r>
              <a:rPr lang="en-US" dirty="0" smtClean="0"/>
              <a:t>Mean age at diagnosis is 65 years</a:t>
            </a:r>
          </a:p>
          <a:p>
            <a:r>
              <a:rPr lang="en-US" dirty="0" smtClean="0"/>
              <a:t>Men &gt; women (2.7:1)</a:t>
            </a:r>
          </a:p>
          <a:p>
            <a:r>
              <a:rPr lang="en-US" dirty="0" smtClean="0"/>
              <a:t>Most commonly presents with hematuria (gross or microscopic, chronic or intermittent)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763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Symptoms/Signs of Bladder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Hematuria</a:t>
            </a:r>
          </a:p>
          <a:p>
            <a:r>
              <a:rPr lang="en-US" dirty="0" err="1" smtClean="0"/>
              <a:t>Irritative</a:t>
            </a:r>
            <a:r>
              <a:rPr lang="en-US" dirty="0" smtClean="0"/>
              <a:t> voiding symptoms (frequency &amp; urgency)</a:t>
            </a:r>
          </a:p>
          <a:p>
            <a:r>
              <a:rPr lang="en-US" dirty="0" smtClean="0"/>
              <a:t>Masses detected on bimanual examination </a:t>
            </a:r>
          </a:p>
          <a:p>
            <a:r>
              <a:rPr lang="en-US" dirty="0" smtClean="0"/>
              <a:t>Hepatomegaly or palpable lymphadenopathy, lymphedema of lower extremities in patients with metastatic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11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Benign Prostatic Hyperplasia (BPH)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Noncancerous enlargement of the prostate gland</a:t>
            </a:r>
          </a:p>
          <a:p>
            <a:r>
              <a:rPr lang="en-US" dirty="0" smtClean="0"/>
              <a:t>Hypertrophy of the cells (↑ in the number of cells, NOT growth in the size of the cells)</a:t>
            </a:r>
          </a:p>
          <a:p>
            <a:r>
              <a:rPr lang="en-US" dirty="0" smtClean="0"/>
              <a:t>When significantly enlarged, the prostate compresses the urethral canal, causes obstruction of urine 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65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Findings – Bladder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Urinalysis</a:t>
            </a:r>
            <a:r>
              <a:rPr lang="en-US" dirty="0" smtClean="0"/>
              <a:t>: microscopic/gross hematuria, </a:t>
            </a:r>
            <a:r>
              <a:rPr lang="en-US" dirty="0" err="1" smtClean="0"/>
              <a:t>pyuria</a:t>
            </a:r>
            <a:endParaRPr lang="en-US" dirty="0"/>
          </a:p>
          <a:p>
            <a:r>
              <a:rPr lang="en-US" dirty="0" smtClean="0"/>
              <a:t>Anemia due to chronic blood loss or bone marrow metastases</a:t>
            </a:r>
          </a:p>
          <a:p>
            <a:r>
              <a:rPr lang="en-US" dirty="0" smtClean="0"/>
              <a:t>Urine cytology is sensitive in detecting higher grade and stage lesions but less so in detecting superficial, low-grade lesions</a:t>
            </a:r>
          </a:p>
          <a:p>
            <a:r>
              <a:rPr lang="en-US" dirty="0" smtClean="0"/>
              <a:t>Azotemia, ↑ </a:t>
            </a:r>
            <a:r>
              <a:rPr lang="en-US" dirty="0" err="1"/>
              <a:t>c</a:t>
            </a:r>
            <a:r>
              <a:rPr lang="en-US" dirty="0" err="1" smtClean="0"/>
              <a:t>reatinine</a:t>
            </a:r>
            <a:r>
              <a:rPr lang="en-US" dirty="0" smtClean="0"/>
              <a:t> due to ureteral obstruction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6471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Bladder Cancer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smtClean="0"/>
              <a:t>Imaging</a:t>
            </a:r>
            <a:r>
              <a:rPr lang="en-US" dirty="0" smtClean="0"/>
              <a:t>: may be detected using ultrasound, CT or MRI where filling defects may be noticed</a:t>
            </a:r>
          </a:p>
          <a:p>
            <a:r>
              <a:rPr lang="en-US" dirty="0" smtClean="0"/>
              <a:t>Diagnosis cannot be ruled out with imaging</a:t>
            </a:r>
          </a:p>
          <a:p>
            <a:r>
              <a:rPr lang="en-US" u="sng" dirty="0" smtClean="0"/>
              <a:t>Gold Standard</a:t>
            </a:r>
            <a:r>
              <a:rPr lang="en-US" dirty="0" smtClean="0"/>
              <a:t>: cystoscopy &amp; biopsy of lesion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049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Pathology of Bladder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Most common</a:t>
            </a:r>
            <a:r>
              <a:rPr lang="en-US" dirty="0" smtClean="0"/>
              <a:t>: </a:t>
            </a:r>
            <a:r>
              <a:rPr lang="en-US" dirty="0" err="1" smtClean="0"/>
              <a:t>urothelial</a:t>
            </a:r>
            <a:r>
              <a:rPr lang="en-US" dirty="0" smtClean="0"/>
              <a:t> cell carcinomas</a:t>
            </a:r>
          </a:p>
          <a:p>
            <a:r>
              <a:rPr lang="en-US" u="sng" dirty="0" smtClean="0"/>
              <a:t>Rare in the US</a:t>
            </a:r>
            <a:r>
              <a:rPr lang="en-US" dirty="0" smtClean="0"/>
              <a:t>: squamous cell carcinoma (associated with </a:t>
            </a:r>
            <a:r>
              <a:rPr lang="en-US" dirty="0" err="1" smtClean="0"/>
              <a:t>schistosomiasis</a:t>
            </a:r>
            <a:r>
              <a:rPr lang="en-US" dirty="0" smtClean="0"/>
              <a:t>, bladder calculi or chronic catheter use) &amp; adenocarcinoma</a:t>
            </a:r>
          </a:p>
          <a:p>
            <a:r>
              <a:rPr lang="en-US" dirty="0" smtClean="0"/>
              <a:t>Bladder CA staging based on the extent of bladder wall penetration &amp; either regional or distant metastases</a:t>
            </a:r>
          </a:p>
          <a:p>
            <a:r>
              <a:rPr lang="en-US" dirty="0" smtClean="0"/>
              <a:t>Bladder CA grading based on histologic appearance: size, </a:t>
            </a:r>
            <a:r>
              <a:rPr lang="en-US" dirty="0" err="1" smtClean="0"/>
              <a:t>pleomorphism</a:t>
            </a:r>
            <a:r>
              <a:rPr lang="en-US" dirty="0" smtClean="0"/>
              <a:t>, mitotic rate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hyperchromatism</a:t>
            </a:r>
            <a:endParaRPr lang="en-US" dirty="0" smtClean="0"/>
          </a:p>
          <a:p>
            <a:r>
              <a:rPr lang="en-US" dirty="0" smtClean="0"/>
              <a:t>Frequency of recurrence &amp; progression strongly correlated with grade</a:t>
            </a:r>
          </a:p>
        </p:txBody>
      </p:sp>
    </p:spTree>
    <p:extLst>
      <p:ext uri="{BB962C8B-B14F-4D97-AF65-F5344CB8AC3E}">
        <p14:creationId xmlns:p14="http://schemas.microsoft.com/office/powerpoint/2010/main" val="27890311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Treatment of Bladder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Transurethral resection of bladder tumor </a:t>
            </a:r>
          </a:p>
          <a:p>
            <a:pPr lvl="1"/>
            <a:r>
              <a:rPr lang="en-US" dirty="0" smtClean="0"/>
              <a:t>Initial </a:t>
            </a:r>
            <a:r>
              <a:rPr lang="en-US" dirty="0" err="1" smtClean="0"/>
              <a:t>tx</a:t>
            </a:r>
            <a:r>
              <a:rPr lang="en-US" dirty="0" smtClean="0"/>
              <a:t> for all bladder cancers</a:t>
            </a:r>
          </a:p>
          <a:p>
            <a:pPr lvl="1"/>
            <a:r>
              <a:rPr lang="en-US" dirty="0" smtClean="0"/>
              <a:t>Diagnostic </a:t>
            </a:r>
            <a:r>
              <a:rPr lang="en-US" dirty="0"/>
              <a:t>&amp;</a:t>
            </a:r>
            <a:r>
              <a:rPr lang="en-US" dirty="0" smtClean="0"/>
              <a:t> allows for proper staging</a:t>
            </a:r>
          </a:p>
          <a:p>
            <a:pPr lvl="1"/>
            <a:r>
              <a:rPr lang="en-US" dirty="0" smtClean="0"/>
              <a:t>Controls superficial cancers</a:t>
            </a:r>
          </a:p>
        </p:txBody>
      </p:sp>
    </p:spTree>
    <p:extLst>
      <p:ext uri="{BB962C8B-B14F-4D97-AF65-F5344CB8AC3E}">
        <p14:creationId xmlns:p14="http://schemas.microsoft.com/office/powerpoint/2010/main" val="38804227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Cystectomy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Cystectomy</a:t>
            </a:r>
          </a:p>
          <a:p>
            <a:pPr lvl="1"/>
            <a:r>
              <a:rPr lang="en-US" dirty="0"/>
              <a:t>Treatment for muscle infiltrating cancers</a:t>
            </a:r>
          </a:p>
          <a:p>
            <a:pPr lvl="1"/>
            <a:r>
              <a:rPr lang="en-US" dirty="0"/>
              <a:t>Partial </a:t>
            </a:r>
            <a:r>
              <a:rPr lang="en-US" dirty="0" smtClean="0"/>
              <a:t>cystectomy: </a:t>
            </a:r>
            <a:r>
              <a:rPr lang="en-US" dirty="0"/>
              <a:t>for </a:t>
            </a:r>
            <a:r>
              <a:rPr lang="en-US" dirty="0" err="1"/>
              <a:t>pts</a:t>
            </a:r>
            <a:r>
              <a:rPr lang="en-US" dirty="0"/>
              <a:t> with solitary lesions or cancers in a bladder diverticulum</a:t>
            </a:r>
          </a:p>
          <a:p>
            <a:pPr lvl="1"/>
            <a:r>
              <a:rPr lang="en-US" dirty="0"/>
              <a:t>Radical cystectomy: </a:t>
            </a:r>
            <a:r>
              <a:rPr lang="en-US" dirty="0" smtClean="0"/>
              <a:t>bilateral pelvic lymph node dissection, removal </a:t>
            </a:r>
            <a:r>
              <a:rPr lang="en-US" dirty="0"/>
              <a:t>of bladder, prostate, seminal vesicles &amp;</a:t>
            </a:r>
            <a:r>
              <a:rPr lang="en-US" dirty="0" smtClean="0"/>
              <a:t> </a:t>
            </a:r>
            <a:r>
              <a:rPr lang="en-US" dirty="0"/>
              <a:t>surrounding </a:t>
            </a:r>
            <a:r>
              <a:rPr lang="en-US" dirty="0" smtClean="0"/>
              <a:t>fat/peritoneal attachments in men </a:t>
            </a:r>
            <a:r>
              <a:rPr lang="en-US" dirty="0"/>
              <a:t>&amp;</a:t>
            </a:r>
            <a:r>
              <a:rPr lang="en-US" dirty="0" smtClean="0"/>
              <a:t> in women also the uterus, cervix, urethra, anterior vaginal vault</a:t>
            </a:r>
            <a:r>
              <a:rPr lang="en-US" dirty="0"/>
              <a:t> </a:t>
            </a:r>
            <a:r>
              <a:rPr lang="en-US" dirty="0" smtClean="0"/>
              <a:t>&amp; usually the ovaries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290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Prognosis-Bladder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 initial presentation, approximately 50-80% of bladder cancers are superficial</a:t>
            </a:r>
          </a:p>
          <a:p>
            <a:r>
              <a:rPr lang="en-US" dirty="0" smtClean="0"/>
              <a:t>Lymph node metastases &amp; progression are uncommon in such patients when properly treated </a:t>
            </a:r>
            <a:r>
              <a:rPr lang="en-US" dirty="0"/>
              <a:t>&amp;</a:t>
            </a:r>
            <a:r>
              <a:rPr lang="en-US" dirty="0" smtClean="0"/>
              <a:t> survival is excellent at 81%</a:t>
            </a:r>
          </a:p>
          <a:p>
            <a:r>
              <a:rPr lang="en-US" dirty="0" smtClean="0"/>
              <a:t>Long-term survival for patients with metastatic disease at presentation is rare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6869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650" y="2514600"/>
            <a:ext cx="2200275" cy="253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370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Current Medical Diagnosis &amp; Treatment (Lange)</a:t>
            </a:r>
          </a:p>
          <a:p>
            <a:r>
              <a:rPr lang="en-US" dirty="0" smtClean="0"/>
              <a:t>The 5-Minute Urology Consult (</a:t>
            </a:r>
            <a:r>
              <a:rPr lang="en-US" dirty="0" err="1" smtClean="0"/>
              <a:t>Gomella</a:t>
            </a:r>
            <a:r>
              <a:rPr lang="en-US" dirty="0" smtClean="0"/>
              <a:t>)</a:t>
            </a:r>
          </a:p>
          <a:p>
            <a:r>
              <a:rPr lang="en-US" dirty="0" smtClean="0"/>
              <a:t>Smith’s General Urology (Lange)</a:t>
            </a:r>
          </a:p>
          <a:p>
            <a:r>
              <a:rPr lang="en-US" dirty="0"/>
              <a:t>http://</a:t>
            </a:r>
            <a:r>
              <a:rPr lang="en-US" dirty="0" smtClean="0"/>
              <a:t>emedicine.medscape.com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18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http://en.wikipedia.org/wiki/File:Benign_Prostatic_Hyperplasia_nci-vol-7137-300.jpg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83975"/>
            <a:ext cx="8534399" cy="5269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1" y="5943600"/>
            <a:ext cx="891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http://en.wikipedia.org/wiki/File:Benign_Prostatic_Hyperplasia_nci-vol-7137-300.jpg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7039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Signs/Symptoms of BPH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smtClean="0"/>
              <a:t>Obstructive</a:t>
            </a:r>
            <a:r>
              <a:rPr lang="en-US" dirty="0" smtClean="0"/>
              <a:t>: hesitancy, weak stream, straining to void, incomplete bladder emptying, prolonged urination, acute or recurrent urinary retention</a:t>
            </a:r>
          </a:p>
          <a:p>
            <a:r>
              <a:rPr lang="en-US" u="sng" dirty="0" err="1" smtClean="0"/>
              <a:t>Irritative</a:t>
            </a:r>
            <a:r>
              <a:rPr lang="en-US" dirty="0" smtClean="0"/>
              <a:t>: urgency, frequency, </a:t>
            </a:r>
            <a:r>
              <a:rPr lang="en-US" dirty="0" err="1" smtClean="0"/>
              <a:t>nocturia</a:t>
            </a:r>
            <a:r>
              <a:rPr lang="en-US" dirty="0" smtClean="0"/>
              <a:t>, urge incontinence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1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Epidemiology/Risk Factors of BPH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 racial differences</a:t>
            </a:r>
          </a:p>
          <a:p>
            <a:r>
              <a:rPr lang="en-US" dirty="0" smtClean="0"/>
              <a:t>↑ age and normal androgen status are risk factors</a:t>
            </a:r>
          </a:p>
          <a:p>
            <a:r>
              <a:rPr lang="en-US" dirty="0" smtClean="0"/>
              <a:t>An estimated 25% of males &gt; 50 years old have symptomatic BPH</a:t>
            </a:r>
          </a:p>
          <a:p>
            <a:r>
              <a:rPr lang="en-US" dirty="0" smtClean="0"/>
              <a:t>1st degree relatives </a:t>
            </a:r>
            <a:r>
              <a:rPr lang="en-US" smtClean="0"/>
              <a:t>of patients </a:t>
            </a:r>
            <a:r>
              <a:rPr lang="en-US" dirty="0" smtClean="0"/>
              <a:t>with early onset BPH have 4 x the risk for development of BPH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96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 of BPH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Urinary retention</a:t>
            </a:r>
          </a:p>
          <a:p>
            <a:r>
              <a:rPr lang="en-US" dirty="0" smtClean="0"/>
              <a:t>UTI</a:t>
            </a:r>
          </a:p>
          <a:p>
            <a:r>
              <a:rPr lang="en-US" dirty="0" smtClean="0"/>
              <a:t>Bladder calculus (stones)</a:t>
            </a:r>
          </a:p>
          <a:p>
            <a:r>
              <a:rPr lang="en-US" dirty="0" smtClean="0"/>
              <a:t>Chronic or acute renal failure</a:t>
            </a:r>
          </a:p>
          <a:p>
            <a:r>
              <a:rPr lang="en-US" dirty="0" smtClean="0"/>
              <a:t>Bladder diverticulum</a:t>
            </a:r>
          </a:p>
          <a:p>
            <a:r>
              <a:rPr lang="en-US" dirty="0" smtClean="0"/>
              <a:t>Bladder dysfunction</a:t>
            </a:r>
          </a:p>
          <a:p>
            <a:r>
              <a:rPr lang="en-US" dirty="0" smtClean="0"/>
              <a:t>Upper urinary tract obstruction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48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Treatment of BPH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Alpha-1 Adrenergic Blockers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tamsulosin</a:t>
            </a:r>
            <a:r>
              <a:rPr lang="en-US" dirty="0" smtClean="0"/>
              <a:t> (Flomax), </a:t>
            </a:r>
            <a:r>
              <a:rPr lang="en-US" dirty="0" err="1" smtClean="0"/>
              <a:t>alfuzosin</a:t>
            </a:r>
            <a:r>
              <a:rPr lang="en-US" dirty="0" smtClean="0"/>
              <a:t> (</a:t>
            </a:r>
            <a:r>
              <a:rPr lang="en-US" dirty="0" err="1" smtClean="0"/>
              <a:t>Uroxatrol</a:t>
            </a:r>
            <a:r>
              <a:rPr lang="en-US" dirty="0" smtClean="0"/>
              <a:t>), </a:t>
            </a:r>
            <a:r>
              <a:rPr lang="en-US" dirty="0" err="1" smtClean="0"/>
              <a:t>doxazosin</a:t>
            </a:r>
            <a:r>
              <a:rPr lang="en-US" dirty="0" smtClean="0"/>
              <a:t> (Cardura), </a:t>
            </a:r>
            <a:r>
              <a:rPr lang="en-US" dirty="0" err="1" smtClean="0"/>
              <a:t>prazosin</a:t>
            </a:r>
            <a:r>
              <a:rPr lang="en-US" dirty="0" smtClean="0"/>
              <a:t> (</a:t>
            </a:r>
            <a:r>
              <a:rPr lang="en-US" dirty="0" err="1" smtClean="0"/>
              <a:t>Minipress</a:t>
            </a:r>
            <a:r>
              <a:rPr lang="en-US" dirty="0" smtClean="0"/>
              <a:t>), terazosin (</a:t>
            </a:r>
            <a:r>
              <a:rPr lang="en-US" dirty="0" err="1" smtClean="0"/>
              <a:t>Hytrin</a:t>
            </a:r>
            <a:r>
              <a:rPr lang="en-US" dirty="0" smtClean="0"/>
              <a:t>)</a:t>
            </a:r>
          </a:p>
          <a:p>
            <a:r>
              <a:rPr lang="en-US" u="sng" dirty="0" smtClean="0"/>
              <a:t>Mechanism of Action</a:t>
            </a:r>
            <a:r>
              <a:rPr lang="en-US" dirty="0" smtClean="0"/>
              <a:t>: relaxes smooth muscle of the bladder and prostate</a:t>
            </a:r>
          </a:p>
          <a:p>
            <a:r>
              <a:rPr lang="en-US" u="sng" dirty="0" smtClean="0"/>
              <a:t>Side Effects</a:t>
            </a:r>
            <a:r>
              <a:rPr lang="en-US" dirty="0" smtClean="0"/>
              <a:t>: orthostatic hypotension, dizziness, tiredness, retrograde ejaculation, rhinitis, headache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97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Treatment of BPH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/>
              <a:t>5-Alpha-Reductase Inhibitors</a:t>
            </a:r>
            <a:r>
              <a:rPr lang="en-US" dirty="0" smtClean="0"/>
              <a:t>: </a:t>
            </a:r>
            <a:r>
              <a:rPr lang="en-US" dirty="0" err="1" smtClean="0"/>
              <a:t>finasteride</a:t>
            </a:r>
            <a:r>
              <a:rPr lang="en-US" dirty="0" smtClean="0"/>
              <a:t> (</a:t>
            </a:r>
            <a:r>
              <a:rPr lang="en-US" dirty="0" err="1" smtClean="0"/>
              <a:t>Proscar</a:t>
            </a:r>
            <a:r>
              <a:rPr lang="en-US" dirty="0" smtClean="0"/>
              <a:t>), </a:t>
            </a:r>
            <a:r>
              <a:rPr lang="en-US" dirty="0" err="1" smtClean="0"/>
              <a:t>dutasteride</a:t>
            </a:r>
            <a:r>
              <a:rPr lang="en-US" dirty="0" smtClean="0"/>
              <a:t> (Avodart)</a:t>
            </a:r>
          </a:p>
          <a:p>
            <a:r>
              <a:rPr lang="en-US" u="sng" dirty="0" smtClean="0"/>
              <a:t>Mechanism of Action</a:t>
            </a:r>
            <a:r>
              <a:rPr lang="en-US" dirty="0" smtClean="0"/>
              <a:t>: decreases the epithelial component of the prostate, resulting in ↓ size of gland and improvement of symptoms</a:t>
            </a:r>
          </a:p>
          <a:p>
            <a:r>
              <a:rPr lang="en-US" dirty="0" smtClean="0"/>
              <a:t>6 months of therapy required for maximal effects</a:t>
            </a:r>
          </a:p>
          <a:p>
            <a:r>
              <a:rPr lang="en-US" u="sng" dirty="0" smtClean="0"/>
              <a:t>Side Effects</a:t>
            </a:r>
            <a:r>
              <a:rPr lang="en-US" dirty="0" smtClean="0"/>
              <a:t>: ↓ libido, ↓ volume of ejaculate, impotence, reduction in serum PSA by 50%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4851</TotalTime>
  <Words>1413</Words>
  <Application>Microsoft Office PowerPoint</Application>
  <PresentationFormat>On-screen Show (4:3)</PresentationFormat>
  <Paragraphs>169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Origin</vt:lpstr>
      <vt:lpstr>Introduction to Urology</vt:lpstr>
      <vt:lpstr>Objectives</vt:lpstr>
      <vt:lpstr>Benign Prostatic Hyperplasia (BPH)</vt:lpstr>
      <vt:lpstr>PowerPoint Presentation</vt:lpstr>
      <vt:lpstr>Signs/Symptoms of BPH</vt:lpstr>
      <vt:lpstr>Epidemiology/Risk Factors of BPH</vt:lpstr>
      <vt:lpstr>Complications of BPH</vt:lpstr>
      <vt:lpstr>Medical Treatment of BPH</vt:lpstr>
      <vt:lpstr>Medical Treatment of BPH</vt:lpstr>
      <vt:lpstr>Surgical Treatment of BPH</vt:lpstr>
      <vt:lpstr>Transurethral Resection of the Prostate </vt:lpstr>
      <vt:lpstr>Risks/Complications of TURP</vt:lpstr>
      <vt:lpstr>Transurethral Resection Syndrome </vt:lpstr>
      <vt:lpstr>Prostate Cancer </vt:lpstr>
      <vt:lpstr>Symptoms/Signs of Prostate Cancer</vt:lpstr>
      <vt:lpstr>Prostate Biopsy</vt:lpstr>
      <vt:lpstr>Prostate Cancer Pathology &amp; Staging</vt:lpstr>
      <vt:lpstr>Gleasons Score Examples</vt:lpstr>
      <vt:lpstr>Prostate Cancer Treatment Options</vt:lpstr>
      <vt:lpstr>Radical Prostatectomy</vt:lpstr>
      <vt:lpstr>Cryosurgery of the Prostate</vt:lpstr>
      <vt:lpstr>Radiation Treatment</vt:lpstr>
      <vt:lpstr>Pelvic Organ Prolapse</vt:lpstr>
      <vt:lpstr>Cystocele</vt:lpstr>
      <vt:lpstr>Rectocele</vt:lpstr>
      <vt:lpstr>Uterine Prolapse</vt:lpstr>
      <vt:lpstr>Enterocele</vt:lpstr>
      <vt:lpstr>Bladder Cancer</vt:lpstr>
      <vt:lpstr>Symptoms/Signs of Bladder Cancer</vt:lpstr>
      <vt:lpstr>Lab Findings – Bladder Cancer</vt:lpstr>
      <vt:lpstr>Bladder Cancer Diagnosis</vt:lpstr>
      <vt:lpstr>Pathology of Bladder Cancer</vt:lpstr>
      <vt:lpstr>Treatment of Bladder Cancer</vt:lpstr>
      <vt:lpstr>Cystectomy</vt:lpstr>
      <vt:lpstr>Prognosis-Bladder Cancer</vt:lpstr>
      <vt:lpstr>Questions?</vt:lpstr>
      <vt:lpstr>References</vt:lpstr>
    </vt:vector>
  </TitlesOfParts>
  <Company>Mammoth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Marshall</dc:creator>
  <cp:lastModifiedBy>Terri Eckert</cp:lastModifiedBy>
  <cp:revision>58</cp:revision>
  <dcterms:created xsi:type="dcterms:W3CDTF">2012-08-22T16:59:38Z</dcterms:created>
  <dcterms:modified xsi:type="dcterms:W3CDTF">2012-12-10T23:52:42Z</dcterms:modified>
</cp:coreProperties>
</file>